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0" r:id="rId3"/>
    <p:sldId id="271" r:id="rId4"/>
    <p:sldId id="256" r:id="rId5"/>
    <p:sldId id="261" r:id="rId6"/>
    <p:sldId id="264" r:id="rId7"/>
    <p:sldId id="266" r:id="rId8"/>
    <p:sldId id="263" r:id="rId9"/>
    <p:sldId id="257" r:id="rId10"/>
    <p:sldId id="269" r:id="rId11"/>
    <p:sldId id="268" r:id="rId12"/>
    <p:sldId id="285" r:id="rId13"/>
    <p:sldId id="290" r:id="rId14"/>
    <p:sldId id="291" r:id="rId15"/>
    <p:sldId id="289" r:id="rId16"/>
    <p:sldId id="288" r:id="rId17"/>
    <p:sldId id="287" r:id="rId18"/>
    <p:sldId id="293" r:id="rId19"/>
    <p:sldId id="286" r:id="rId20"/>
    <p:sldId id="282" r:id="rId21"/>
    <p:sldId id="278" r:id="rId22"/>
    <p:sldId id="275" r:id="rId23"/>
    <p:sldId id="283"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ead Finnerty-Pyne" initials="SF" lastIdx="1" clrIdx="0">
    <p:extLst>
      <p:ext uri="{19B8F6BF-5375-455C-9EA6-DF929625EA0E}">
        <p15:presenceInfo xmlns:p15="http://schemas.microsoft.com/office/powerpoint/2012/main" userId="S-1-5-21-922009655-994513804-801378466-1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85" d="100"/>
          <a:sy n="85" d="100"/>
        </p:scale>
        <p:origin x="8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latin typeface="Lucida Sans" panose="020B0602030504020204" pitchFamily="34" charset="0"/>
              </a:rPr>
              <a:t>Total Development Costs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87C-4FA1-8EE2-F36836B0104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87C-4FA1-8EE2-F36836B0104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87C-4FA1-8EE2-F36836B01043}"/>
              </c:ext>
            </c:extLst>
          </c:dPt>
          <c:dLbls>
            <c:dLbl>
              <c:idx val="1"/>
              <c:layout>
                <c:manualLayout>
                  <c:x val="-7.2400809273840766E-2"/>
                  <c:y val="3.7004593175853015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87C-4FA1-8EE2-F36836B0104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Sheet1!$E$4:$E$6</c:f>
              <c:strCache>
                <c:ptCount val="3"/>
                <c:pt idx="0">
                  <c:v>Land</c:v>
                </c:pt>
                <c:pt idx="1">
                  <c:v>Parking/Podium</c:v>
                </c:pt>
                <c:pt idx="2">
                  <c:v>Remaining Costs</c:v>
                </c:pt>
              </c:strCache>
            </c:strRef>
          </c:cat>
          <c:val>
            <c:numRef>
              <c:f>Sheet1!$F$4:$F$6</c:f>
              <c:numCache>
                <c:formatCode>0%</c:formatCode>
                <c:ptCount val="3"/>
                <c:pt idx="0">
                  <c:v>0.1</c:v>
                </c:pt>
                <c:pt idx="1">
                  <c:v>7.0000000000000007E-2</c:v>
                </c:pt>
                <c:pt idx="2">
                  <c:v>0.83</c:v>
                </c:pt>
              </c:numCache>
            </c:numRef>
          </c:val>
          <c:extLst xmlns:c16r2="http://schemas.microsoft.com/office/drawing/2015/06/chart">
            <c:ext xmlns:c16="http://schemas.microsoft.com/office/drawing/2014/chart" uri="{C3380CC4-5D6E-409C-BE32-E72D297353CC}">
              <c16:uniqueId val="{00000006-587C-4FA1-8EE2-F36836B0104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legendEntry>
      <c:legendEntry>
        <c:idx val="2"/>
        <c:txPr>
          <a:bodyPr rot="0" spcFirstLastPara="1" vertOverflow="ellipsis" vert="horz" wrap="square" anchor="ctr" anchorCtr="1"/>
          <a:lstStyle/>
          <a:p>
            <a:pPr>
              <a:defRPr sz="1200" b="1"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Typical 4% LIHTC</a:t>
            </a:r>
            <a:r>
              <a:rPr lang="en-US" b="1" baseline="0" dirty="0"/>
              <a:t> Structure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1CD-4E9E-8328-8ECCFE575E8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1CD-4E9E-8328-8ECCFE575E8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1CD-4E9E-8328-8ECCFE575E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Sheet1!$C$3:$C$5</c:f>
              <c:strCache>
                <c:ptCount val="3"/>
                <c:pt idx="0">
                  <c:v>HHH</c:v>
                </c:pt>
                <c:pt idx="1">
                  <c:v>4% LIHTC</c:v>
                </c:pt>
                <c:pt idx="2">
                  <c:v>Gap/Other</c:v>
                </c:pt>
              </c:strCache>
            </c:strRef>
          </c:cat>
          <c:val>
            <c:numRef>
              <c:f>Sheet1!$D$3:$D$5</c:f>
              <c:numCache>
                <c:formatCode>0%</c:formatCode>
                <c:ptCount val="3"/>
                <c:pt idx="0">
                  <c:v>0.4</c:v>
                </c:pt>
                <c:pt idx="1">
                  <c:v>0.35</c:v>
                </c:pt>
                <c:pt idx="2">
                  <c:v>0.25</c:v>
                </c:pt>
              </c:numCache>
            </c:numRef>
          </c:val>
          <c:extLst xmlns:c16r2="http://schemas.microsoft.com/office/drawing/2015/06/chart">
            <c:ext xmlns:c16="http://schemas.microsoft.com/office/drawing/2014/chart" uri="{C3380CC4-5D6E-409C-BE32-E72D297353CC}">
              <c16:uniqueId val="{00000006-41CD-4E9E-8328-8ECCFE575E84}"/>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Typical 4% LIHTC</a:t>
            </a:r>
            <a:r>
              <a:rPr lang="en-US" b="1" baseline="0" dirty="0"/>
              <a:t> Structure</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418-49E5-BD64-CD5EA4F6894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418-49E5-BD64-CD5EA4F6894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418-49E5-BD64-CD5EA4F6894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Sheet1!$C$3:$C$5</c:f>
              <c:strCache>
                <c:ptCount val="3"/>
                <c:pt idx="0">
                  <c:v>HHH</c:v>
                </c:pt>
                <c:pt idx="1">
                  <c:v>4% LIHTC</c:v>
                </c:pt>
                <c:pt idx="2">
                  <c:v>Gap/Other</c:v>
                </c:pt>
              </c:strCache>
            </c:strRef>
          </c:cat>
          <c:val>
            <c:numRef>
              <c:f>Sheet1!$D$3:$D$5</c:f>
              <c:numCache>
                <c:formatCode>0%</c:formatCode>
                <c:ptCount val="3"/>
                <c:pt idx="0">
                  <c:v>0.4</c:v>
                </c:pt>
                <c:pt idx="1">
                  <c:v>0.35</c:v>
                </c:pt>
                <c:pt idx="2">
                  <c:v>0.25</c:v>
                </c:pt>
              </c:numCache>
            </c:numRef>
          </c:val>
          <c:extLst xmlns:c16r2="http://schemas.microsoft.com/office/drawing/2015/06/chart">
            <c:ext xmlns:c16="http://schemas.microsoft.com/office/drawing/2014/chart" uri="{C3380CC4-5D6E-409C-BE32-E72D297353CC}">
              <c16:uniqueId val="{00000006-8418-49E5-BD64-CD5EA4F68945}"/>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7AFDE-5A22-41D4-ACD5-FEA49601D9DF}"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AD22D-34AE-4A6D-9B84-1D2790765C1C}" type="slidenum">
              <a:rPr lang="en-US" smtClean="0"/>
              <a:t>‹#›</a:t>
            </a:fld>
            <a:endParaRPr lang="en-US"/>
          </a:p>
        </p:txBody>
      </p:sp>
    </p:spTree>
    <p:extLst>
      <p:ext uri="{BB962C8B-B14F-4D97-AF65-F5344CB8AC3E}">
        <p14:creationId xmlns:p14="http://schemas.microsoft.com/office/powerpoint/2010/main" val="198576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473A12-2DC1-4649-8C82-D5E194BA54A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387011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73A12-2DC1-4649-8C82-D5E194BA54A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22237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73A12-2DC1-4649-8C82-D5E194BA54A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145785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73A12-2DC1-4649-8C82-D5E194BA54A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349816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473A12-2DC1-4649-8C82-D5E194BA54A2}"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351832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73A12-2DC1-4649-8C82-D5E194BA54A2}"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297343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73A12-2DC1-4649-8C82-D5E194BA54A2}"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3895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73A12-2DC1-4649-8C82-D5E194BA54A2}"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224945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3A12-2DC1-4649-8C82-D5E194BA54A2}"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50967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473A12-2DC1-4649-8C82-D5E194BA54A2}"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93998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473A12-2DC1-4649-8C82-D5E194BA54A2}"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34869-9D46-448B-A347-6569EB2F0D60}" type="slidenum">
              <a:rPr lang="en-US" smtClean="0"/>
              <a:t>‹#›</a:t>
            </a:fld>
            <a:endParaRPr lang="en-US"/>
          </a:p>
        </p:txBody>
      </p:sp>
    </p:spTree>
    <p:extLst>
      <p:ext uri="{BB962C8B-B14F-4D97-AF65-F5344CB8AC3E}">
        <p14:creationId xmlns:p14="http://schemas.microsoft.com/office/powerpoint/2010/main" val="19687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3A12-2DC1-4649-8C82-D5E194BA54A2}"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4869-9D46-448B-A347-6569EB2F0D60}" type="slidenum">
              <a:rPr lang="en-US" smtClean="0"/>
              <a:t>‹#›</a:t>
            </a:fld>
            <a:endParaRPr lang="en-US"/>
          </a:p>
        </p:txBody>
      </p:sp>
    </p:spTree>
    <p:extLst>
      <p:ext uri="{BB962C8B-B14F-4D97-AF65-F5344CB8AC3E}">
        <p14:creationId xmlns:p14="http://schemas.microsoft.com/office/powerpoint/2010/main" val="322299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6.jpeg"/><Relationship Id="rId7"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imgres?imgurl=https://cdn-images-1.medium.com/max/488/1*voHHoou_uB6-MNVscEPHpQ.jpeg&amp;imgrefurl=https://medium.com/@hernanarreola/accessory-dwelling-unit-los-angeles-80e90384a14a&amp;docid=TRyNIu3-28X3BM&amp;tbnid=Fb6xVVCCVBihcM:&amp;vet=10ahUKEwi0z4axr8zZAhVuhq0KHU9gAC0QMwh4KDMwMw..i&amp;w=488&amp;h=310&amp;bih=749&amp;biw=1536&amp;q=pics%20of%20an%20accessory%20dwelling%20units%20floor%20plans&amp;ved=0ahUKEwi0z4axr8zZAhVuhq0KHU9gAC0QMwh4KDMwMw&amp;iact=mrc&amp;uact=8"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amp;esrc=s&amp;source=images&amp;cd=&amp;cad=rja&amp;uact=8&amp;ved=2ahUKEwiUgJLEhrTdAhWTL3wKHZk_AhgQjRx6BAgBEAU&amp;url=http://speechwriting-ghostwriting.typepad.com/speechwriting_ghostwritin/2014/11/gabrielle-wathen-needs-tutorial-in-law-of-supply-demand.html&amp;psig=AOvVaw1SJmec9v3fsf4RVPu0ieg4&amp;ust=1536793074281194"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8400"/>
            <a:ext cx="10515600" cy="1844843"/>
          </a:xfrm>
        </p:spPr>
        <p:txBody>
          <a:bodyPr>
            <a:normAutofit/>
          </a:bodyPr>
          <a:lstStyle/>
          <a:p>
            <a:pPr marL="0" indent="0" algn="ctr">
              <a:buNone/>
            </a:pPr>
            <a:r>
              <a:rPr lang="en-US" sz="2400" dirty="0">
                <a:latin typeface="Lucida Sans" panose="020B0602030504020204" pitchFamily="34" charset="0"/>
              </a:rPr>
              <a:t>CITIZEN’S OVERSIGHT COMMITTEE </a:t>
            </a:r>
          </a:p>
          <a:p>
            <a:pPr marL="0" indent="0" algn="ctr">
              <a:buNone/>
            </a:pPr>
            <a:r>
              <a:rPr lang="en-US" sz="2400" dirty="0">
                <a:latin typeface="Lucida Sans" panose="020B0602030504020204" pitchFamily="34" charset="0"/>
              </a:rPr>
              <a:t>September 21, 2018</a:t>
            </a:r>
          </a:p>
          <a:p>
            <a:pPr marL="0" indent="0">
              <a:buNone/>
            </a:pPr>
            <a:endParaRPr lang="en-US" sz="1200" dirty="0"/>
          </a:p>
        </p:txBody>
      </p:sp>
      <p:grpSp>
        <p:nvGrpSpPr>
          <p:cNvPr id="2" name="Group 1"/>
          <p:cNvGrpSpPr/>
          <p:nvPr/>
        </p:nvGrpSpPr>
        <p:grpSpPr>
          <a:xfrm>
            <a:off x="3731954" y="1997244"/>
            <a:ext cx="4728091" cy="1870521"/>
            <a:chOff x="2757137" y="1460556"/>
            <a:chExt cx="6677726" cy="2577304"/>
          </a:xfrm>
        </p:grpSpPr>
        <p:pic>
          <p:nvPicPr>
            <p:cNvPr id="4" name="Picture 3"/>
            <p:cNvPicPr>
              <a:picLocks noChangeAspect="1"/>
            </p:cNvPicPr>
            <p:nvPr/>
          </p:nvPicPr>
          <p:blipFill>
            <a:blip r:embed="rId2"/>
            <a:stretch>
              <a:fillRect/>
            </a:stretch>
          </p:blipFill>
          <p:spPr>
            <a:xfrm>
              <a:off x="2757137" y="1460557"/>
              <a:ext cx="4100530" cy="257730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30833"/>
            <a:stretch/>
          </p:blipFill>
          <p:spPr>
            <a:xfrm>
              <a:off x="7641184" y="1460556"/>
              <a:ext cx="1793679" cy="2577303"/>
            </a:xfrm>
            <a:prstGeom prst="rect">
              <a:avLst/>
            </a:prstGeom>
          </p:spPr>
        </p:pic>
      </p:grpSp>
      <p:sp>
        <p:nvSpPr>
          <p:cNvPr id="7" name="Rectangle 6">
            <a:extLst>
              <a:ext uri="{FF2B5EF4-FFF2-40B4-BE49-F238E27FC236}">
                <a16:creationId xmlns="" xmlns:a16="http://schemas.microsoft.com/office/drawing/2014/main" id="{79390E2C-CB73-4E8A-8487-8E16F1F18691}"/>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60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32543" y="3824535"/>
            <a:ext cx="4459162" cy="2680241"/>
          </a:xfrm>
          <a:prstGeom prst="rect">
            <a:avLst/>
          </a:prstGeom>
        </p:spPr>
      </p:pic>
      <p:sp>
        <p:nvSpPr>
          <p:cNvPr id="3" name="Content Placeholder 2"/>
          <p:cNvSpPr>
            <a:spLocks noGrp="1"/>
          </p:cNvSpPr>
          <p:nvPr>
            <p:ph idx="1"/>
          </p:nvPr>
        </p:nvSpPr>
        <p:spPr>
          <a:xfrm>
            <a:off x="-145805" y="2081345"/>
            <a:ext cx="7210977" cy="4797679"/>
          </a:xfrm>
        </p:spPr>
        <p:txBody>
          <a:bodyPr>
            <a:normAutofit/>
          </a:bodyPr>
          <a:lstStyle/>
          <a:p>
            <a:pPr marL="457200" lvl="1" indent="0">
              <a:buNone/>
            </a:pPr>
            <a:r>
              <a:rPr lang="en-US" sz="1700" dirty="0">
                <a:latin typeface="Lucida Sans" panose="020B0602030504020204" pitchFamily="34" charset="0"/>
              </a:rPr>
              <a:t>Local jurisdiction to donate land in RFPs / Dispositions</a:t>
            </a:r>
          </a:p>
          <a:p>
            <a:pPr marL="457200" lvl="1" indent="0">
              <a:buNone/>
            </a:pPr>
            <a:r>
              <a:rPr lang="en-US" sz="1700" dirty="0">
                <a:latin typeface="Lucida Sans" panose="020B0602030504020204" pitchFamily="34" charset="0"/>
              </a:rPr>
              <a:t>                               (OR)</a:t>
            </a:r>
          </a:p>
          <a:p>
            <a:pPr marL="457200" lvl="1" indent="0">
              <a:buNone/>
            </a:pPr>
            <a:r>
              <a:rPr lang="en-US" sz="1700" dirty="0">
                <a:latin typeface="Lucida Sans" panose="020B0602030504020204" pitchFamily="34" charset="0"/>
              </a:rPr>
              <a:t>Local jurisdiction to remove land costs from capital budget by negotiating a long-term ground lease for a de minimis price</a:t>
            </a:r>
          </a:p>
          <a:p>
            <a:pPr marL="457200" lvl="1" indent="0">
              <a:buNone/>
            </a:pPr>
            <a:endParaRPr lang="en-US" sz="1700" dirty="0">
              <a:latin typeface="Lucida Sans" panose="020B0602030504020204" pitchFamily="34" charset="0"/>
            </a:endParaRPr>
          </a:p>
          <a:p>
            <a:pPr marL="457200" lvl="1" indent="0">
              <a:buNone/>
            </a:pPr>
            <a:r>
              <a:rPr lang="en-US" sz="1700" dirty="0">
                <a:latin typeface="Lucida Sans" panose="020B0602030504020204" pitchFamily="34" charset="0"/>
              </a:rPr>
              <a:t>Faith Based Institution or private seller to negotiate long term ground lease rather than straight acquisition</a:t>
            </a:r>
          </a:p>
          <a:p>
            <a:pPr marL="457200" lvl="1" indent="0">
              <a:buNone/>
            </a:pPr>
            <a:endParaRPr lang="en-US" sz="1700" dirty="0">
              <a:latin typeface="Lucida Sans" panose="020B0602030504020204" pitchFamily="34" charset="0"/>
            </a:endParaRPr>
          </a:p>
          <a:p>
            <a:pPr marL="457200" lvl="1" indent="0">
              <a:buNone/>
            </a:pPr>
            <a:r>
              <a:rPr lang="en-US" sz="1700" dirty="0">
                <a:latin typeface="Lucida Sans" panose="020B0602030504020204" pitchFamily="34" charset="0"/>
              </a:rPr>
              <a:t>Remove parking/construction podium ($30k-$50k/stall) by developing in higher tier (TOC) sites given a large portion of the PSH population does not own vehicles and needs access to public transit</a:t>
            </a:r>
          </a:p>
          <a:p>
            <a:pPr marL="457200" lvl="1" indent="0">
              <a:buNone/>
            </a:pPr>
            <a:endParaRPr lang="en-US" sz="1700" dirty="0">
              <a:latin typeface="Lucida Sans" panose="020B0602030504020204" pitchFamily="34" charset="0"/>
            </a:endParaRPr>
          </a:p>
          <a:p>
            <a:pPr marL="457200" lvl="1" indent="0">
              <a:buNone/>
            </a:pPr>
            <a:r>
              <a:rPr lang="en-US" sz="1700" dirty="0">
                <a:latin typeface="Lucida Sans" panose="020B0602030504020204" pitchFamily="34" charset="0"/>
              </a:rPr>
              <a:t>Design/Construction Savings (See next page)</a:t>
            </a:r>
            <a:r>
              <a:rPr lang="en-US" sz="2600" dirty="0">
                <a:latin typeface="Lucida Sans" panose="020B0602030504020204" pitchFamily="34" charset="0"/>
              </a:rPr>
              <a:t/>
            </a:r>
            <a:br>
              <a:rPr lang="en-US" sz="2600" dirty="0">
                <a:latin typeface="Lucida Sans" panose="020B0602030504020204" pitchFamily="34" charset="0"/>
              </a:rPr>
            </a:br>
            <a:endParaRPr lang="en-US" sz="2600" dirty="0">
              <a:latin typeface="Lucida Sans" panose="020B0602030504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543" y="2078951"/>
            <a:ext cx="2976351" cy="1686744"/>
          </a:xfrm>
          <a:prstGeom prst="rect">
            <a:avLst/>
          </a:prstGeom>
        </p:spPr>
      </p:pic>
      <p:sp>
        <p:nvSpPr>
          <p:cNvPr id="17" name="Rectangle 16"/>
          <p:cNvSpPr/>
          <p:nvPr/>
        </p:nvSpPr>
        <p:spPr>
          <a:xfrm>
            <a:off x="-23847"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9303" y="1055687"/>
            <a:ext cx="4387740" cy="523220"/>
          </a:xfrm>
          <a:prstGeom prst="rect">
            <a:avLst/>
          </a:prstGeom>
        </p:spPr>
        <p:txBody>
          <a:bodyPr wrap="none">
            <a:spAutoFit/>
          </a:bodyPr>
          <a:lstStyle/>
          <a:p>
            <a:r>
              <a:rPr lang="en-US" sz="2800" dirty="0">
                <a:latin typeface="Lucida Sans" panose="020B0602030504020204" pitchFamily="34" charset="0"/>
              </a:rPr>
              <a:t>Cost Saving Approaches</a:t>
            </a:r>
          </a:p>
        </p:txBody>
      </p:sp>
      <p:sp>
        <p:nvSpPr>
          <p:cNvPr id="19" name="TextBox 18"/>
          <p:cNvSpPr txBox="1"/>
          <p:nvPr/>
        </p:nvSpPr>
        <p:spPr>
          <a:xfrm>
            <a:off x="10579931" y="5429448"/>
            <a:ext cx="1563248" cy="369332"/>
          </a:xfrm>
          <a:prstGeom prst="rect">
            <a:avLst/>
          </a:prstGeom>
          <a:noFill/>
        </p:spPr>
        <p:txBody>
          <a:bodyPr wrap="none" rtlCol="0">
            <a:spAutoFit/>
          </a:bodyPr>
          <a:lstStyle/>
          <a:p>
            <a:r>
              <a:rPr lang="en-US" dirty="0"/>
              <a:t>=$375k/Studio</a:t>
            </a:r>
          </a:p>
        </p:txBody>
      </p:sp>
      <p:sp>
        <p:nvSpPr>
          <p:cNvPr id="18" name="Rectangle 17">
            <a:extLst>
              <a:ext uri="{FF2B5EF4-FFF2-40B4-BE49-F238E27FC236}">
                <a16:creationId xmlns="" xmlns:a16="http://schemas.microsoft.com/office/drawing/2014/main" id="{B2B1DB1F-46AC-4317-BB0C-5A96EFA1B091}"/>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2EE027F1-3BF4-4581-8109-FF4E54092045}"/>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20" name="Picture 19">
            <a:extLst>
              <a:ext uri="{FF2B5EF4-FFF2-40B4-BE49-F238E27FC236}">
                <a16:creationId xmlns="" xmlns:a16="http://schemas.microsoft.com/office/drawing/2014/main" id="{53B3324C-0C7A-4AB2-8CB8-9B9540619AA7}"/>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08599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34" y="1918465"/>
            <a:ext cx="5880467" cy="905056"/>
          </a:xfrm>
        </p:spPr>
        <p:txBody>
          <a:bodyPr>
            <a:noAutofit/>
          </a:bodyPr>
          <a:lstStyle/>
          <a:p>
            <a:pPr marL="457200" lvl="1" indent="0">
              <a:buNone/>
            </a:pPr>
            <a:r>
              <a:rPr lang="en-US" sz="2000" dirty="0">
                <a:latin typeface="Lucida Sans" panose="020B0602030504020204" pitchFamily="34" charset="0"/>
              </a:rPr>
              <a:t>Case studies: </a:t>
            </a:r>
          </a:p>
          <a:p>
            <a:pPr marL="457200" lvl="1" indent="0">
              <a:buNone/>
            </a:pPr>
            <a:r>
              <a:rPr lang="en-US" sz="2000" dirty="0">
                <a:latin typeface="Lucida Sans" panose="020B0602030504020204" pitchFamily="34" charset="0"/>
              </a:rPr>
              <a:t>MLK1101 and Mariposa1038 </a:t>
            </a:r>
          </a:p>
        </p:txBody>
      </p:sp>
      <p:sp>
        <p:nvSpPr>
          <p:cNvPr id="28" name="Rectangle 27"/>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9186" y="947783"/>
            <a:ext cx="6747360" cy="892552"/>
          </a:xfrm>
          <a:prstGeom prst="rect">
            <a:avLst/>
          </a:prstGeom>
        </p:spPr>
        <p:txBody>
          <a:bodyPr wrap="none">
            <a:spAutoFit/>
          </a:bodyPr>
          <a:lstStyle/>
          <a:p>
            <a:r>
              <a:rPr lang="en-US" sz="2800" b="1" dirty="0">
                <a:latin typeface="Lucida Sans" panose="020B0602030504020204" pitchFamily="34" charset="0"/>
              </a:rPr>
              <a:t>Lorcan O’Herlihy Architects [LOHA]:</a:t>
            </a:r>
          </a:p>
          <a:p>
            <a:r>
              <a:rPr lang="en-US" sz="2400" dirty="0">
                <a:latin typeface="Lucida Sans" panose="020B0602030504020204" pitchFamily="34" charset="0"/>
              </a:rPr>
              <a:t>Good design can also be cost effective.  </a:t>
            </a:r>
          </a:p>
        </p:txBody>
      </p:sp>
      <p:sp>
        <p:nvSpPr>
          <p:cNvPr id="29" name="Rectangle 28">
            <a:extLst>
              <a:ext uri="{FF2B5EF4-FFF2-40B4-BE49-F238E27FC236}">
                <a16:creationId xmlns="" xmlns:a16="http://schemas.microsoft.com/office/drawing/2014/main" id="{E66A3D30-0B96-41D0-982F-E556428416A3}"/>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D4343075-78F8-4B0D-8137-FC62619D0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702" y="2746312"/>
            <a:ext cx="3728868" cy="2796652"/>
          </a:xfrm>
          <a:prstGeom prst="rect">
            <a:avLst/>
          </a:prstGeom>
        </p:spPr>
      </p:pic>
      <p:pic>
        <p:nvPicPr>
          <p:cNvPr id="8" name="Picture 7">
            <a:extLst>
              <a:ext uri="{FF2B5EF4-FFF2-40B4-BE49-F238E27FC236}">
                <a16:creationId xmlns="" xmlns:a16="http://schemas.microsoft.com/office/drawing/2014/main" id="{690EC5B5-7120-494C-BB7C-BAEC768AE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090" y="2746312"/>
            <a:ext cx="4894142" cy="2796652"/>
          </a:xfrm>
          <a:prstGeom prst="rect">
            <a:avLst/>
          </a:prstGeom>
        </p:spPr>
      </p:pic>
      <p:pic>
        <p:nvPicPr>
          <p:cNvPr id="14" name="Picture 13">
            <a:extLst>
              <a:ext uri="{FF2B5EF4-FFF2-40B4-BE49-F238E27FC236}">
                <a16:creationId xmlns="" xmlns:a16="http://schemas.microsoft.com/office/drawing/2014/main" id="{DE47DF28-9D40-48DF-A0A3-B25080292DEF}"/>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5" name="Picture 14">
            <a:extLst>
              <a:ext uri="{FF2B5EF4-FFF2-40B4-BE49-F238E27FC236}">
                <a16:creationId xmlns="" xmlns:a16="http://schemas.microsoft.com/office/drawing/2014/main" id="{3BE82068-27D3-465D-86FE-E70BCB192A72}"/>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34303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7712EE-AD1E-482F-9485-14575936E047}"/>
              </a:ext>
            </a:extLst>
          </p:cNvPr>
          <p:cNvSpPr>
            <a:spLocks noGrp="1"/>
          </p:cNvSpPr>
          <p:nvPr>
            <p:ph type="title"/>
          </p:nvPr>
        </p:nvSpPr>
        <p:spPr>
          <a:xfrm>
            <a:off x="342768" y="924589"/>
            <a:ext cx="8759013" cy="929368"/>
          </a:xfrm>
        </p:spPr>
        <p:txBody>
          <a:bodyPr>
            <a:normAutofit fontScale="90000"/>
          </a:bodyPr>
          <a:lstStyle/>
          <a:p>
            <a:r>
              <a:rPr lang="en-US" sz="2700" dirty="0">
                <a:latin typeface="Lucida Sans" panose="020B0602030504020204" pitchFamily="34" charset="0"/>
              </a:rPr>
              <a:t>Unconventional use of affordable, off-the-shelf materials </a:t>
            </a:r>
            <a:r>
              <a:rPr lang="en-US" sz="2800" dirty="0">
                <a:latin typeface="Lucida Sans" panose="020B0602030504020204" pitchFamily="34" charset="0"/>
              </a:rPr>
              <a:t/>
            </a:r>
            <a:br>
              <a:rPr lang="en-US" sz="2800" dirty="0">
                <a:latin typeface="Lucida Sans" panose="020B0602030504020204" pitchFamily="34" charset="0"/>
              </a:rPr>
            </a:br>
            <a:endParaRPr lang="en-US" sz="2800" dirty="0">
              <a:latin typeface="Lucida Sans" panose="020B0602030504020204" pitchFamily="34" charset="0"/>
            </a:endParaRPr>
          </a:p>
        </p:txBody>
      </p:sp>
      <p:sp>
        <p:nvSpPr>
          <p:cNvPr id="8" name="Rectangle 7">
            <a:extLst>
              <a:ext uri="{FF2B5EF4-FFF2-40B4-BE49-F238E27FC236}">
                <a16:creationId xmlns="" xmlns:a16="http://schemas.microsoft.com/office/drawing/2014/main" id="{56349756-D264-4072-95EC-C0A11F9DD7C2}"/>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77B2515-EEC0-4835-816B-7D4B45A61685}"/>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a:extLst>
              <a:ext uri="{FF2B5EF4-FFF2-40B4-BE49-F238E27FC236}">
                <a16:creationId xmlns="" xmlns:a16="http://schemas.microsoft.com/office/drawing/2014/main" id="{C0A345FD-5227-4B3A-A46C-F88BFDD10B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799" y="1635494"/>
            <a:ext cx="3442460" cy="4589946"/>
          </a:xfrm>
        </p:spPr>
      </p:pic>
      <p:pic>
        <p:nvPicPr>
          <p:cNvPr id="16" name="Picture 15">
            <a:extLst>
              <a:ext uri="{FF2B5EF4-FFF2-40B4-BE49-F238E27FC236}">
                <a16:creationId xmlns="" xmlns:a16="http://schemas.microsoft.com/office/drawing/2014/main" id="{4863973C-22EE-4A6C-8D66-2D68307BAB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30" t="2998" r="25570" b="29528"/>
          <a:stretch/>
        </p:blipFill>
        <p:spPr>
          <a:xfrm>
            <a:off x="460567" y="3966291"/>
            <a:ext cx="2057400" cy="2057400"/>
          </a:xfrm>
          <a:prstGeom prst="rect">
            <a:avLst/>
          </a:prstGeom>
        </p:spPr>
      </p:pic>
      <p:pic>
        <p:nvPicPr>
          <p:cNvPr id="18" name="Picture 17">
            <a:extLst>
              <a:ext uri="{FF2B5EF4-FFF2-40B4-BE49-F238E27FC236}">
                <a16:creationId xmlns="" xmlns:a16="http://schemas.microsoft.com/office/drawing/2014/main" id="{CE57BE98-6155-4C9A-98D4-086A6778BC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715" t="22263" r="12700" b="10886"/>
          <a:stretch/>
        </p:blipFill>
        <p:spPr>
          <a:xfrm>
            <a:off x="440172" y="1635494"/>
            <a:ext cx="2057400" cy="2073466"/>
          </a:xfrm>
          <a:prstGeom prst="rect">
            <a:avLst/>
          </a:prstGeom>
        </p:spPr>
      </p:pic>
      <p:pic>
        <p:nvPicPr>
          <p:cNvPr id="19" name="Picture 18">
            <a:extLst>
              <a:ext uri="{FF2B5EF4-FFF2-40B4-BE49-F238E27FC236}">
                <a16:creationId xmlns="" xmlns:a16="http://schemas.microsoft.com/office/drawing/2014/main" id="{0ED9FC65-1F7E-4B0F-9A5E-BB1E4FF9EC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944" b="11363"/>
          <a:stretch/>
        </p:blipFill>
        <p:spPr>
          <a:xfrm>
            <a:off x="2694478" y="3962489"/>
            <a:ext cx="2057400" cy="2072848"/>
          </a:xfrm>
          <a:prstGeom prst="rect">
            <a:avLst/>
          </a:prstGeom>
        </p:spPr>
      </p:pic>
      <p:pic>
        <p:nvPicPr>
          <p:cNvPr id="20" name="Picture 19">
            <a:extLst>
              <a:ext uri="{FF2B5EF4-FFF2-40B4-BE49-F238E27FC236}">
                <a16:creationId xmlns="" xmlns:a16="http://schemas.microsoft.com/office/drawing/2014/main" id="{8A00DED4-04C3-4E3D-9CDB-5C827AB544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041" t="6422" r="1546" b="54621"/>
          <a:stretch/>
        </p:blipFill>
        <p:spPr>
          <a:xfrm>
            <a:off x="2694478" y="1640552"/>
            <a:ext cx="2057400" cy="2057400"/>
          </a:xfrm>
          <a:prstGeom prst="rect">
            <a:avLst/>
          </a:prstGeom>
        </p:spPr>
      </p:pic>
      <p:sp>
        <p:nvSpPr>
          <p:cNvPr id="21" name="Rectangle 20">
            <a:extLst>
              <a:ext uri="{FF2B5EF4-FFF2-40B4-BE49-F238E27FC236}">
                <a16:creationId xmlns="" xmlns:a16="http://schemas.microsoft.com/office/drawing/2014/main" id="{4303CF42-5EF7-403A-992C-1FB945AE8499}"/>
              </a:ext>
            </a:extLst>
          </p:cNvPr>
          <p:cNvSpPr/>
          <p:nvPr/>
        </p:nvSpPr>
        <p:spPr>
          <a:xfrm>
            <a:off x="384367" y="6023692"/>
            <a:ext cx="2326938" cy="246221"/>
          </a:xfrm>
          <a:prstGeom prst="rect">
            <a:avLst/>
          </a:prstGeom>
        </p:spPr>
        <p:txBody>
          <a:bodyPr wrap="square">
            <a:spAutoFit/>
          </a:bodyPr>
          <a:lstStyle/>
          <a:p>
            <a:pPr>
              <a:spcBef>
                <a:spcPct val="50000"/>
              </a:spcBef>
            </a:pPr>
            <a:r>
              <a:rPr lang="en-US" sz="1000" dirty="0">
                <a:solidFill>
                  <a:schemeClr val="tx1">
                    <a:lumMod val="50000"/>
                    <a:lumOff val="50000"/>
                  </a:schemeClr>
                </a:solidFill>
                <a:latin typeface="Lucida Sans" panose="020B0602030504020204" pitchFamily="34" charset="0"/>
                <a:cs typeface="Arial" pitchFamily="34" charset="0"/>
              </a:rPr>
              <a:t>Operable Partition: Acoustic Foam</a:t>
            </a:r>
          </a:p>
        </p:txBody>
      </p:sp>
      <p:sp>
        <p:nvSpPr>
          <p:cNvPr id="22" name="Rectangle 21">
            <a:extLst>
              <a:ext uri="{FF2B5EF4-FFF2-40B4-BE49-F238E27FC236}">
                <a16:creationId xmlns="" xmlns:a16="http://schemas.microsoft.com/office/drawing/2014/main" id="{0F0726A4-5F35-42B1-A603-A61DB40AC1F3}"/>
              </a:ext>
            </a:extLst>
          </p:cNvPr>
          <p:cNvSpPr/>
          <p:nvPr/>
        </p:nvSpPr>
        <p:spPr>
          <a:xfrm>
            <a:off x="2583265" y="6035338"/>
            <a:ext cx="2057402" cy="246221"/>
          </a:xfrm>
          <a:prstGeom prst="rect">
            <a:avLst/>
          </a:prstGeom>
        </p:spPr>
        <p:txBody>
          <a:bodyPr wrap="square">
            <a:spAutoFit/>
          </a:bodyPr>
          <a:lstStyle/>
          <a:p>
            <a:pPr algn="ctr">
              <a:spcBef>
                <a:spcPct val="50000"/>
              </a:spcBef>
            </a:pPr>
            <a:r>
              <a:rPr lang="en-US" sz="1000" dirty="0">
                <a:solidFill>
                  <a:schemeClr val="tx1">
                    <a:lumMod val="50000"/>
                    <a:lumOff val="50000"/>
                  </a:schemeClr>
                </a:solidFill>
                <a:latin typeface="Lucida Sans" panose="020B0602030504020204" pitchFamily="34" charset="0"/>
                <a:cs typeface="Arial" pitchFamily="34" charset="0"/>
              </a:rPr>
              <a:t>Material Studies: Metal Panels</a:t>
            </a:r>
          </a:p>
        </p:txBody>
      </p:sp>
      <p:sp>
        <p:nvSpPr>
          <p:cNvPr id="23" name="Rectangle 22">
            <a:extLst>
              <a:ext uri="{FF2B5EF4-FFF2-40B4-BE49-F238E27FC236}">
                <a16:creationId xmlns="" xmlns:a16="http://schemas.microsoft.com/office/drawing/2014/main" id="{87C0965A-44E5-48E1-B2A1-604ECE5BB02D}"/>
              </a:ext>
            </a:extLst>
          </p:cNvPr>
          <p:cNvSpPr/>
          <p:nvPr/>
        </p:nvSpPr>
        <p:spPr>
          <a:xfrm>
            <a:off x="4180023" y="6225440"/>
            <a:ext cx="2743201" cy="246221"/>
          </a:xfrm>
          <a:prstGeom prst="rect">
            <a:avLst/>
          </a:prstGeom>
        </p:spPr>
        <p:txBody>
          <a:bodyPr wrap="square">
            <a:spAutoFit/>
          </a:bodyPr>
          <a:lstStyle/>
          <a:p>
            <a:pPr algn="ctr">
              <a:spcBef>
                <a:spcPct val="50000"/>
              </a:spcBef>
            </a:pPr>
            <a:r>
              <a:rPr lang="en-US" sz="1000" dirty="0">
                <a:solidFill>
                  <a:schemeClr val="tx1">
                    <a:lumMod val="50000"/>
                    <a:lumOff val="50000"/>
                  </a:schemeClr>
                </a:solidFill>
                <a:latin typeface="Lucida Sans" panose="020B0602030504020204" pitchFamily="34" charset="0"/>
                <a:cs typeface="Arial" pitchFamily="34" charset="0"/>
              </a:rPr>
              <a:t>Stairs: Marine Board</a:t>
            </a:r>
          </a:p>
        </p:txBody>
      </p:sp>
      <p:sp>
        <p:nvSpPr>
          <p:cNvPr id="24" name="Rectangle 23">
            <a:extLst>
              <a:ext uri="{FF2B5EF4-FFF2-40B4-BE49-F238E27FC236}">
                <a16:creationId xmlns="" xmlns:a16="http://schemas.microsoft.com/office/drawing/2014/main" id="{B88A05DD-B690-4447-B441-52632E02DC57}"/>
              </a:ext>
            </a:extLst>
          </p:cNvPr>
          <p:cNvSpPr/>
          <p:nvPr/>
        </p:nvSpPr>
        <p:spPr>
          <a:xfrm>
            <a:off x="371305" y="3697314"/>
            <a:ext cx="2146663" cy="246221"/>
          </a:xfrm>
          <a:prstGeom prst="rect">
            <a:avLst/>
          </a:prstGeom>
        </p:spPr>
        <p:txBody>
          <a:bodyPr wrap="square">
            <a:spAutoFit/>
          </a:bodyPr>
          <a:lstStyle/>
          <a:p>
            <a:pPr algn="just">
              <a:spcBef>
                <a:spcPct val="50000"/>
              </a:spcBef>
            </a:pPr>
            <a:r>
              <a:rPr lang="en-US" sz="1000" dirty="0">
                <a:solidFill>
                  <a:schemeClr val="tx1">
                    <a:lumMod val="50000"/>
                    <a:lumOff val="50000"/>
                  </a:schemeClr>
                </a:solidFill>
                <a:latin typeface="Lucida Sans" panose="020B0602030504020204" pitchFamily="34" charset="0"/>
                <a:cs typeface="Arial" pitchFamily="34" charset="0"/>
              </a:rPr>
              <a:t>Skylights: Fabric + Metal Frame</a:t>
            </a:r>
          </a:p>
        </p:txBody>
      </p:sp>
      <p:sp>
        <p:nvSpPr>
          <p:cNvPr id="25" name="Rectangle 24">
            <a:extLst>
              <a:ext uri="{FF2B5EF4-FFF2-40B4-BE49-F238E27FC236}">
                <a16:creationId xmlns="" xmlns:a16="http://schemas.microsoft.com/office/drawing/2014/main" id="{623E0A99-52DC-46EA-8786-4B34C42C42DC}"/>
              </a:ext>
            </a:extLst>
          </p:cNvPr>
          <p:cNvSpPr/>
          <p:nvPr/>
        </p:nvSpPr>
        <p:spPr>
          <a:xfrm>
            <a:off x="2611746" y="3708960"/>
            <a:ext cx="2333469" cy="246221"/>
          </a:xfrm>
          <a:prstGeom prst="rect">
            <a:avLst/>
          </a:prstGeom>
        </p:spPr>
        <p:txBody>
          <a:bodyPr wrap="square">
            <a:spAutoFit/>
          </a:bodyPr>
          <a:lstStyle/>
          <a:p>
            <a:pPr>
              <a:spcBef>
                <a:spcPct val="50000"/>
              </a:spcBef>
            </a:pPr>
            <a:r>
              <a:rPr lang="en-US" sz="1000" dirty="0">
                <a:solidFill>
                  <a:schemeClr val="tx1">
                    <a:lumMod val="50000"/>
                    <a:lumOff val="50000"/>
                  </a:schemeClr>
                </a:solidFill>
                <a:latin typeface="Lucida Sans" panose="020B0602030504020204" pitchFamily="34" charset="0"/>
                <a:cs typeface="Arial" pitchFamily="34" charset="0"/>
              </a:rPr>
              <a:t>Guardrails: Netting + Steel Cables</a:t>
            </a:r>
          </a:p>
        </p:txBody>
      </p:sp>
      <p:sp>
        <p:nvSpPr>
          <p:cNvPr id="26" name="Rectangle 25">
            <a:extLst>
              <a:ext uri="{FF2B5EF4-FFF2-40B4-BE49-F238E27FC236}">
                <a16:creationId xmlns="" xmlns:a16="http://schemas.microsoft.com/office/drawing/2014/main" id="{3CD870B4-98B0-4A2C-BC63-260D5665729A}"/>
              </a:ext>
            </a:extLst>
          </p:cNvPr>
          <p:cNvSpPr/>
          <p:nvPr/>
        </p:nvSpPr>
        <p:spPr>
          <a:xfrm>
            <a:off x="8570659" y="3178451"/>
            <a:ext cx="2743201" cy="3170099"/>
          </a:xfrm>
          <a:prstGeom prst="rect">
            <a:avLst/>
          </a:prstGeom>
        </p:spPr>
        <p:txBody>
          <a:bodyPr wrap="square">
            <a:spAutoFit/>
          </a:bodyPr>
          <a:lstStyle/>
          <a:p>
            <a:r>
              <a:rPr lang="en-US" sz="2000" dirty="0">
                <a:solidFill>
                  <a:srgbClr val="333333"/>
                </a:solidFill>
                <a:latin typeface="Lucida Sans" panose="020B0602030504020204" pitchFamily="34" charset="0"/>
              </a:rPr>
              <a:t>The use of off-the- shelf materials such as the manipulation of conventional wood, metal, cement panels, and glass produces a distinct and vibrant identity for site’s overall environment. </a:t>
            </a:r>
            <a:endParaRPr lang="en-US" sz="2000" dirty="0">
              <a:latin typeface="Lucida Sans" panose="020B0602030504020204" pitchFamily="34" charset="0"/>
            </a:endParaRPr>
          </a:p>
        </p:txBody>
      </p:sp>
      <p:pic>
        <p:nvPicPr>
          <p:cNvPr id="29" name="Picture 28">
            <a:extLst>
              <a:ext uri="{FF2B5EF4-FFF2-40B4-BE49-F238E27FC236}">
                <a16:creationId xmlns="" xmlns:a16="http://schemas.microsoft.com/office/drawing/2014/main" id="{53A28D9B-8E3C-4140-ACAD-A9DA1B504BD4}"/>
              </a:ext>
            </a:extLst>
          </p:cNvPr>
          <p:cNvPicPr>
            <a:picLocks noChangeAspect="1"/>
          </p:cNvPicPr>
          <p:nvPr/>
        </p:nvPicPr>
        <p:blipFill>
          <a:blip r:embed="rId7"/>
          <a:stretch>
            <a:fillRect/>
          </a:stretch>
        </p:blipFill>
        <p:spPr>
          <a:xfrm>
            <a:off x="9226453" y="1059220"/>
            <a:ext cx="1509510" cy="948772"/>
          </a:xfrm>
          <a:prstGeom prst="rect">
            <a:avLst/>
          </a:prstGeom>
        </p:spPr>
      </p:pic>
      <p:pic>
        <p:nvPicPr>
          <p:cNvPr id="30" name="Picture 29">
            <a:extLst>
              <a:ext uri="{FF2B5EF4-FFF2-40B4-BE49-F238E27FC236}">
                <a16:creationId xmlns="" xmlns:a16="http://schemas.microsoft.com/office/drawing/2014/main" id="{FA1D39A4-F209-4D07-8D4C-E9E47E8DF394}"/>
              </a:ext>
            </a:extLst>
          </p:cNvPr>
          <p:cNvPicPr>
            <a:picLocks noChangeAspect="1"/>
          </p:cNvPicPr>
          <p:nvPr/>
        </p:nvPicPr>
        <p:blipFill rotWithShape="1">
          <a:blip r:embed="rId8">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20012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02684E-35EF-42B4-9DDE-A5E367F1D0EF}"/>
              </a:ext>
            </a:extLst>
          </p:cNvPr>
          <p:cNvSpPr>
            <a:spLocks noGrp="1"/>
          </p:cNvSpPr>
          <p:nvPr>
            <p:ph type="title"/>
          </p:nvPr>
        </p:nvSpPr>
        <p:spPr>
          <a:xfrm>
            <a:off x="836336" y="1059220"/>
            <a:ext cx="7033054" cy="886785"/>
          </a:xfrm>
        </p:spPr>
        <p:txBody>
          <a:bodyPr>
            <a:normAutofit fontScale="90000"/>
          </a:bodyPr>
          <a:lstStyle/>
          <a:p>
            <a:r>
              <a:rPr lang="en-US" sz="3100" dirty="0">
                <a:latin typeface="Lucida Sans" panose="020B0602030504020204" pitchFamily="34" charset="0"/>
              </a:rPr>
              <a:t>Varied repetition of standard parts</a:t>
            </a:r>
            <a:r>
              <a:rPr lang="en-US" dirty="0"/>
              <a:t/>
            </a:r>
            <a:br>
              <a:rPr lang="en-US" dirty="0"/>
            </a:br>
            <a:endParaRPr lang="en-US" dirty="0"/>
          </a:p>
        </p:txBody>
      </p:sp>
      <p:sp>
        <p:nvSpPr>
          <p:cNvPr id="8" name="Rectangle 7">
            <a:extLst>
              <a:ext uri="{FF2B5EF4-FFF2-40B4-BE49-F238E27FC236}">
                <a16:creationId xmlns="" xmlns:a16="http://schemas.microsoft.com/office/drawing/2014/main" id="{2342EE6C-0995-45EB-9212-7ECCAC8D298D}"/>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BF66BBB-C0A8-4DE7-B28D-7429A082953F}"/>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 xmlns:a16="http://schemas.microsoft.com/office/drawing/2014/main" id="{CD6633B5-3499-46AD-868D-862910CC9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972" y="1767017"/>
            <a:ext cx="2758870" cy="4347666"/>
          </a:xfrm>
          <a:prstGeom prst="rect">
            <a:avLst/>
          </a:prstGeom>
        </p:spPr>
      </p:pic>
      <p:pic>
        <p:nvPicPr>
          <p:cNvPr id="5" name="Picture 4">
            <a:extLst>
              <a:ext uri="{FF2B5EF4-FFF2-40B4-BE49-F238E27FC236}">
                <a16:creationId xmlns="" xmlns:a16="http://schemas.microsoft.com/office/drawing/2014/main" id="{9538B7AF-1074-42CF-B4C4-36CA7D390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988" y="1767017"/>
            <a:ext cx="3295072" cy="4347666"/>
          </a:xfrm>
          <a:prstGeom prst="rect">
            <a:avLst/>
          </a:prstGeom>
        </p:spPr>
      </p:pic>
      <p:sp>
        <p:nvSpPr>
          <p:cNvPr id="10" name="Title 1">
            <a:extLst>
              <a:ext uri="{FF2B5EF4-FFF2-40B4-BE49-F238E27FC236}">
                <a16:creationId xmlns="" xmlns:a16="http://schemas.microsoft.com/office/drawing/2014/main" id="{5EE121AD-B8A6-4C90-8939-4ADC6DE2F13F}"/>
              </a:ext>
            </a:extLst>
          </p:cNvPr>
          <p:cNvSpPr txBox="1">
            <a:spLocks/>
          </p:cNvSpPr>
          <p:nvPr/>
        </p:nvSpPr>
        <p:spPr>
          <a:xfrm>
            <a:off x="7562489" y="4921491"/>
            <a:ext cx="4129216" cy="1416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Lucida Sans" panose="020B0602030504020204" pitchFamily="34" charset="0"/>
              </a:rPr>
              <a:t>Done strategically leads to inventive solutions and uplifting environments for those in need. </a:t>
            </a:r>
          </a:p>
        </p:txBody>
      </p:sp>
      <p:pic>
        <p:nvPicPr>
          <p:cNvPr id="13" name="Picture 12">
            <a:extLst>
              <a:ext uri="{FF2B5EF4-FFF2-40B4-BE49-F238E27FC236}">
                <a16:creationId xmlns="" xmlns:a16="http://schemas.microsoft.com/office/drawing/2014/main" id="{4DA82C88-E730-4CB2-B575-772D4D2565F6}"/>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4" name="Picture 13">
            <a:extLst>
              <a:ext uri="{FF2B5EF4-FFF2-40B4-BE49-F238E27FC236}">
                <a16:creationId xmlns="" xmlns:a16="http://schemas.microsoft.com/office/drawing/2014/main" id="{1432F6F9-02DE-49C1-86B3-06EE3B3545A3}"/>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5674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D961A9-EC47-4608-B7F1-7555ED0DFF6A}"/>
              </a:ext>
            </a:extLst>
          </p:cNvPr>
          <p:cNvSpPr>
            <a:spLocks noGrp="1"/>
          </p:cNvSpPr>
          <p:nvPr>
            <p:ph type="title"/>
          </p:nvPr>
        </p:nvSpPr>
        <p:spPr>
          <a:xfrm>
            <a:off x="353556" y="1059220"/>
            <a:ext cx="10515600" cy="1143187"/>
          </a:xfrm>
        </p:spPr>
        <p:txBody>
          <a:bodyPr>
            <a:normAutofit/>
          </a:bodyPr>
          <a:lstStyle/>
          <a:p>
            <a:r>
              <a:rPr lang="en-US" sz="2800" dirty="0">
                <a:latin typeface="Lucida Sans" panose="020B0602030504020204" pitchFamily="34" charset="0"/>
              </a:rPr>
              <a:t>Maximizing simple details </a:t>
            </a:r>
            <a:r>
              <a:rPr lang="en-US" dirty="0"/>
              <a:t/>
            </a:r>
            <a:br>
              <a:rPr lang="en-US" dirty="0"/>
            </a:br>
            <a:endParaRPr lang="en-US" dirty="0"/>
          </a:p>
        </p:txBody>
      </p:sp>
      <p:sp>
        <p:nvSpPr>
          <p:cNvPr id="8" name="Rectangle 7">
            <a:extLst>
              <a:ext uri="{FF2B5EF4-FFF2-40B4-BE49-F238E27FC236}">
                <a16:creationId xmlns="" xmlns:a16="http://schemas.microsoft.com/office/drawing/2014/main" id="{C8976ED6-C1B5-46B4-91D6-BBF535757A3D}"/>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BAF8D5D6-67EE-4077-844A-2F813FC26694}"/>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966AFF44-AFAF-4503-8A14-6AC5CE271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56" y="2410810"/>
            <a:ext cx="5566976" cy="3099716"/>
          </a:xfrm>
          <a:prstGeom prst="rect">
            <a:avLst/>
          </a:prstGeom>
        </p:spPr>
      </p:pic>
      <p:pic>
        <p:nvPicPr>
          <p:cNvPr id="14" name="Picture 13">
            <a:extLst>
              <a:ext uri="{FF2B5EF4-FFF2-40B4-BE49-F238E27FC236}">
                <a16:creationId xmlns="" xmlns:a16="http://schemas.microsoft.com/office/drawing/2014/main" id="{5070CB54-40CC-497A-8771-A479269B3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470" y="2410810"/>
            <a:ext cx="5000088" cy="3099716"/>
          </a:xfrm>
          <a:prstGeom prst="rect">
            <a:avLst/>
          </a:prstGeom>
        </p:spPr>
      </p:pic>
      <p:sp>
        <p:nvSpPr>
          <p:cNvPr id="15" name="Title 1">
            <a:extLst>
              <a:ext uri="{FF2B5EF4-FFF2-40B4-BE49-F238E27FC236}">
                <a16:creationId xmlns="" xmlns:a16="http://schemas.microsoft.com/office/drawing/2014/main" id="{93320063-3CEB-4765-914C-3CE5AF15C6B7}"/>
              </a:ext>
            </a:extLst>
          </p:cNvPr>
          <p:cNvSpPr txBox="1">
            <a:spLocks/>
          </p:cNvSpPr>
          <p:nvPr/>
        </p:nvSpPr>
        <p:spPr>
          <a:xfrm>
            <a:off x="353556" y="5638362"/>
            <a:ext cx="7221136" cy="8796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Lucida Sans" panose="020B0602030504020204" pitchFamily="34" charset="0"/>
              </a:rPr>
              <a:t>For example, brushed plaster/stucco or implementation of color, can create opportunities for well-designed environments. </a:t>
            </a:r>
          </a:p>
        </p:txBody>
      </p:sp>
      <p:pic>
        <p:nvPicPr>
          <p:cNvPr id="18" name="Picture 17">
            <a:extLst>
              <a:ext uri="{FF2B5EF4-FFF2-40B4-BE49-F238E27FC236}">
                <a16:creationId xmlns="" xmlns:a16="http://schemas.microsoft.com/office/drawing/2014/main" id="{372EE2CF-7AF2-41E9-9A1C-EAF3698BD1C7}"/>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9" name="Picture 18">
            <a:extLst>
              <a:ext uri="{FF2B5EF4-FFF2-40B4-BE49-F238E27FC236}">
                <a16:creationId xmlns="" xmlns:a16="http://schemas.microsoft.com/office/drawing/2014/main" id="{53D4C917-CD11-461D-8E99-C366F643687F}"/>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99567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4EBE28-459A-4CB8-9C87-8FF8113A55FB}"/>
              </a:ext>
            </a:extLst>
          </p:cNvPr>
          <p:cNvSpPr>
            <a:spLocks noGrp="1"/>
          </p:cNvSpPr>
          <p:nvPr>
            <p:ph type="title"/>
          </p:nvPr>
        </p:nvSpPr>
        <p:spPr>
          <a:xfrm>
            <a:off x="566112" y="854707"/>
            <a:ext cx="9663430" cy="1111952"/>
          </a:xfrm>
        </p:spPr>
        <p:txBody>
          <a:bodyPr>
            <a:normAutofit/>
          </a:bodyPr>
          <a:lstStyle/>
          <a:p>
            <a:r>
              <a:rPr lang="en-US" sz="2800" dirty="0">
                <a:latin typeface="Lucida Sans" panose="020B0602030504020204" pitchFamily="34" charset="0"/>
              </a:rPr>
              <a:t>Cross ventilation &amp; daylighting /</a:t>
            </a:r>
            <a:br>
              <a:rPr lang="en-US" sz="2800" dirty="0">
                <a:latin typeface="Lucida Sans" panose="020B0602030504020204" pitchFamily="34" charset="0"/>
              </a:rPr>
            </a:br>
            <a:r>
              <a:rPr lang="en-US" sz="2800" dirty="0">
                <a:latin typeface="Lucida Sans" panose="020B0602030504020204" pitchFamily="34" charset="0"/>
              </a:rPr>
              <a:t>Exterior hallways</a:t>
            </a:r>
          </a:p>
        </p:txBody>
      </p:sp>
      <p:sp>
        <p:nvSpPr>
          <p:cNvPr id="8" name="Rectangle 7">
            <a:extLst>
              <a:ext uri="{FF2B5EF4-FFF2-40B4-BE49-F238E27FC236}">
                <a16:creationId xmlns="" xmlns:a16="http://schemas.microsoft.com/office/drawing/2014/main" id="{8C5D24C9-2397-4260-B349-9402B87AAAA1}"/>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D023A0FD-793F-4484-8132-1A24B2FAB9AF}"/>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62922848-F48A-48EE-BF4C-FC791DB79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450" y="2137718"/>
            <a:ext cx="2745148" cy="4114507"/>
          </a:xfrm>
          <a:prstGeom prst="rect">
            <a:avLst/>
          </a:prstGeom>
        </p:spPr>
      </p:pic>
      <p:pic>
        <p:nvPicPr>
          <p:cNvPr id="5" name="Picture 4">
            <a:extLst>
              <a:ext uri="{FF2B5EF4-FFF2-40B4-BE49-F238E27FC236}">
                <a16:creationId xmlns="" xmlns:a16="http://schemas.microsoft.com/office/drawing/2014/main" id="{733FED76-2B4F-4D15-B9B2-8486938D9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143" y="2137718"/>
            <a:ext cx="2314410" cy="4114507"/>
          </a:xfrm>
          <a:prstGeom prst="rect">
            <a:avLst/>
          </a:prstGeom>
        </p:spPr>
      </p:pic>
      <p:sp>
        <p:nvSpPr>
          <p:cNvPr id="10" name="Title 1">
            <a:extLst>
              <a:ext uri="{FF2B5EF4-FFF2-40B4-BE49-F238E27FC236}">
                <a16:creationId xmlns="" xmlns:a16="http://schemas.microsoft.com/office/drawing/2014/main" id="{AF77A7EB-5D33-4886-ABAE-D64E6BD867A4}"/>
              </a:ext>
            </a:extLst>
          </p:cNvPr>
          <p:cNvSpPr txBox="1">
            <a:spLocks/>
          </p:cNvSpPr>
          <p:nvPr/>
        </p:nvSpPr>
        <p:spPr>
          <a:xfrm>
            <a:off x="7390098" y="2025922"/>
            <a:ext cx="4111847" cy="4479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Lucida Sans" panose="020B0602030504020204" pitchFamily="34" charset="0"/>
            </a:endParaRPr>
          </a:p>
          <a:p>
            <a:r>
              <a:rPr lang="en-US" sz="2000" dirty="0">
                <a:latin typeface="Lucida Sans" panose="020B0602030504020204" pitchFamily="34" charset="0"/>
              </a:rPr>
              <a:t>Cross ventilation reduces the need for heating and cooling, while daylighting decreases the need for artificial lighting.</a:t>
            </a:r>
          </a:p>
          <a:p>
            <a:endParaRPr lang="en-US" sz="2000" dirty="0">
              <a:latin typeface="Lucida Sans" panose="020B0602030504020204" pitchFamily="34" charset="0"/>
            </a:endParaRPr>
          </a:p>
          <a:p>
            <a:r>
              <a:rPr lang="en-US" sz="2000" dirty="0">
                <a:latin typeface="Lucida Sans" panose="020B0602030504020204" pitchFamily="34" charset="0"/>
              </a:rPr>
              <a:t>The units are accessible by exterior hallways, which provide a source of daylight, and are more cost efficient than double loaded corridors with conditioned spaces. This creates an efficient ratio of rentable area to conditioned space.</a:t>
            </a:r>
          </a:p>
        </p:txBody>
      </p:sp>
      <p:pic>
        <p:nvPicPr>
          <p:cNvPr id="15" name="Picture 14">
            <a:extLst>
              <a:ext uri="{FF2B5EF4-FFF2-40B4-BE49-F238E27FC236}">
                <a16:creationId xmlns="" xmlns:a16="http://schemas.microsoft.com/office/drawing/2014/main" id="{09956D73-38FC-4105-A715-90191EAE6C5A}"/>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6" name="Picture 15">
            <a:extLst>
              <a:ext uri="{FF2B5EF4-FFF2-40B4-BE49-F238E27FC236}">
                <a16:creationId xmlns="" xmlns:a16="http://schemas.microsoft.com/office/drawing/2014/main" id="{3D940D6D-A1DB-4B55-B18A-32AD5872580B}"/>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80063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C4901B-3EA3-4E8C-9E4B-ECD841542CAD}"/>
              </a:ext>
            </a:extLst>
          </p:cNvPr>
          <p:cNvSpPr>
            <a:spLocks noGrp="1"/>
          </p:cNvSpPr>
          <p:nvPr>
            <p:ph type="title"/>
          </p:nvPr>
        </p:nvSpPr>
        <p:spPr>
          <a:xfrm>
            <a:off x="1017374" y="1054811"/>
            <a:ext cx="10515600" cy="618644"/>
          </a:xfrm>
        </p:spPr>
        <p:txBody>
          <a:bodyPr>
            <a:normAutofit/>
          </a:bodyPr>
          <a:lstStyle/>
          <a:p>
            <a:r>
              <a:rPr lang="en-US" sz="2800" dirty="0">
                <a:latin typeface="Lucida Sans" panose="020B0602030504020204" pitchFamily="34" charset="0"/>
              </a:rPr>
              <a:t>Structural Efficiency</a:t>
            </a:r>
          </a:p>
        </p:txBody>
      </p:sp>
      <p:sp>
        <p:nvSpPr>
          <p:cNvPr id="3" name="Content Placeholder 2">
            <a:extLst>
              <a:ext uri="{FF2B5EF4-FFF2-40B4-BE49-F238E27FC236}">
                <a16:creationId xmlns="" xmlns:a16="http://schemas.microsoft.com/office/drawing/2014/main" id="{8A9E2690-23CE-452B-B963-993EAAEDA648}"/>
              </a:ext>
            </a:extLst>
          </p:cNvPr>
          <p:cNvSpPr>
            <a:spLocks noGrp="1"/>
          </p:cNvSpPr>
          <p:nvPr>
            <p:ph idx="1"/>
          </p:nvPr>
        </p:nvSpPr>
        <p:spPr>
          <a:xfrm>
            <a:off x="5864162" y="5753032"/>
            <a:ext cx="5810629" cy="618644"/>
          </a:xfrm>
        </p:spPr>
        <p:txBody>
          <a:bodyPr>
            <a:noAutofit/>
          </a:bodyPr>
          <a:lstStyle/>
          <a:p>
            <a:pPr marL="0" indent="0">
              <a:buNone/>
            </a:pPr>
            <a:r>
              <a:rPr lang="en-US" sz="1400" dirty="0">
                <a:latin typeface="Lucida Sans" panose="020B0602030504020204" pitchFamily="34" charset="0"/>
              </a:rPr>
              <a:t>Providing retail and visual access to raised courtyard from the street allows for efficient on grade parking vs. subterranean parking. </a:t>
            </a:r>
          </a:p>
        </p:txBody>
      </p:sp>
      <p:sp>
        <p:nvSpPr>
          <p:cNvPr id="8" name="Rectangle 7">
            <a:extLst>
              <a:ext uri="{FF2B5EF4-FFF2-40B4-BE49-F238E27FC236}">
                <a16:creationId xmlns="" xmlns:a16="http://schemas.microsoft.com/office/drawing/2014/main" id="{869EAF1C-B740-41B6-B999-D1595F13B017}"/>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8A6D867C-56E6-42CD-A5E5-70E4E6EE7758}"/>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F079416-C0AF-432D-8551-2AC66C7B3E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14" r="18370"/>
          <a:stretch/>
        </p:blipFill>
        <p:spPr>
          <a:xfrm>
            <a:off x="180828" y="2252436"/>
            <a:ext cx="3968160" cy="3678816"/>
          </a:xfrm>
          <a:prstGeom prst="rect">
            <a:avLst/>
          </a:prstGeom>
        </p:spPr>
      </p:pic>
      <p:sp>
        <p:nvSpPr>
          <p:cNvPr id="10" name="Content Placeholder 2">
            <a:extLst>
              <a:ext uri="{FF2B5EF4-FFF2-40B4-BE49-F238E27FC236}">
                <a16:creationId xmlns="" xmlns:a16="http://schemas.microsoft.com/office/drawing/2014/main" id="{D7F15746-1693-4B45-BA57-0D676A16A8C2}"/>
              </a:ext>
            </a:extLst>
          </p:cNvPr>
          <p:cNvSpPr txBox="1">
            <a:spLocks/>
          </p:cNvSpPr>
          <p:nvPr/>
        </p:nvSpPr>
        <p:spPr>
          <a:xfrm>
            <a:off x="856855" y="5753032"/>
            <a:ext cx="3968160" cy="6186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Lucida Sans" panose="020B0602030504020204" pitchFamily="34" charset="0"/>
              </a:rPr>
              <a:t>Stacking bathrooms, kitchens and demising walls vertically is cost effective and does not effect the overall quality of design</a:t>
            </a:r>
          </a:p>
        </p:txBody>
      </p:sp>
      <p:pic>
        <p:nvPicPr>
          <p:cNvPr id="12" name="Picture 11">
            <a:extLst>
              <a:ext uri="{FF2B5EF4-FFF2-40B4-BE49-F238E27FC236}">
                <a16:creationId xmlns="" xmlns:a16="http://schemas.microsoft.com/office/drawing/2014/main" id="{19C85200-97D2-427C-8672-807055340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374" y="2319885"/>
            <a:ext cx="5699418" cy="3205796"/>
          </a:xfrm>
          <a:prstGeom prst="rect">
            <a:avLst/>
          </a:prstGeom>
        </p:spPr>
      </p:pic>
      <p:pic>
        <p:nvPicPr>
          <p:cNvPr id="15" name="Picture 14">
            <a:extLst>
              <a:ext uri="{FF2B5EF4-FFF2-40B4-BE49-F238E27FC236}">
                <a16:creationId xmlns="" xmlns:a16="http://schemas.microsoft.com/office/drawing/2014/main" id="{A51B0A26-BBD3-4F6C-970F-BE4A9C134682}"/>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6" name="Picture 15">
            <a:extLst>
              <a:ext uri="{FF2B5EF4-FFF2-40B4-BE49-F238E27FC236}">
                <a16:creationId xmlns="" xmlns:a16="http://schemas.microsoft.com/office/drawing/2014/main" id="{0BF39FD8-84B3-4354-85D1-B4643279EDE3}"/>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73288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4B005F0-61A8-4735-A1DC-38EC751851D8}"/>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73A4BF0B-6183-494D-9131-FC8F3A73F773}"/>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3F2C26A8-445A-4760-8898-4D327A0DC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13337"/>
            <a:ext cx="4338415" cy="2893723"/>
          </a:xfrm>
          <a:prstGeom prst="rect">
            <a:avLst/>
          </a:prstGeom>
        </p:spPr>
      </p:pic>
      <p:pic>
        <p:nvPicPr>
          <p:cNvPr id="14" name="Picture 13">
            <a:extLst>
              <a:ext uri="{FF2B5EF4-FFF2-40B4-BE49-F238E27FC236}">
                <a16:creationId xmlns="" xmlns:a16="http://schemas.microsoft.com/office/drawing/2014/main" id="{E0A158FB-31D6-4691-B8E8-856C112E8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940" y="2713337"/>
            <a:ext cx="5239265" cy="2943514"/>
          </a:xfrm>
          <a:prstGeom prst="rect">
            <a:avLst/>
          </a:prstGeom>
        </p:spPr>
      </p:pic>
      <p:sp>
        <p:nvSpPr>
          <p:cNvPr id="16" name="Rectangle 15">
            <a:extLst>
              <a:ext uri="{FF2B5EF4-FFF2-40B4-BE49-F238E27FC236}">
                <a16:creationId xmlns="" xmlns:a16="http://schemas.microsoft.com/office/drawing/2014/main" id="{3078F576-655A-473C-BC2D-B074234FB693}"/>
              </a:ext>
            </a:extLst>
          </p:cNvPr>
          <p:cNvSpPr/>
          <p:nvPr/>
        </p:nvSpPr>
        <p:spPr>
          <a:xfrm>
            <a:off x="767150" y="857543"/>
            <a:ext cx="7413023" cy="1384995"/>
          </a:xfrm>
          <a:prstGeom prst="rect">
            <a:avLst/>
          </a:prstGeom>
        </p:spPr>
        <p:txBody>
          <a:bodyPr wrap="square">
            <a:spAutoFit/>
          </a:bodyPr>
          <a:lstStyle/>
          <a:p>
            <a:r>
              <a:rPr lang="en-US" sz="2800" dirty="0">
                <a:latin typeface="Lucida Sans" panose="020B0602030504020204" pitchFamily="34" charset="0"/>
              </a:rPr>
              <a:t>Other Strategies LOHA has used: </a:t>
            </a:r>
            <a:br>
              <a:rPr lang="en-US" sz="2800" dirty="0">
                <a:latin typeface="Lucida Sans" panose="020B0602030504020204" pitchFamily="34" charset="0"/>
              </a:rPr>
            </a:br>
            <a:r>
              <a:rPr lang="en-US" sz="2800" dirty="0">
                <a:latin typeface="Lucida Sans" panose="020B0602030504020204" pitchFamily="34" charset="0"/>
              </a:rPr>
              <a:t>Utilizing prefab assembly to reduce the length of construction </a:t>
            </a:r>
          </a:p>
        </p:txBody>
      </p:sp>
      <p:sp>
        <p:nvSpPr>
          <p:cNvPr id="17" name="Content Placeholder 2">
            <a:extLst>
              <a:ext uri="{FF2B5EF4-FFF2-40B4-BE49-F238E27FC236}">
                <a16:creationId xmlns="" xmlns:a16="http://schemas.microsoft.com/office/drawing/2014/main" id="{06FD7A58-8C26-4056-8444-0CDBBB6E8038}"/>
              </a:ext>
            </a:extLst>
          </p:cNvPr>
          <p:cNvSpPr txBox="1">
            <a:spLocks/>
          </p:cNvSpPr>
          <p:nvPr/>
        </p:nvSpPr>
        <p:spPr>
          <a:xfrm>
            <a:off x="757879" y="5655650"/>
            <a:ext cx="3781167" cy="618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Lucida Sans" panose="020B0602030504020204" pitchFamily="34" charset="0"/>
              </a:rPr>
              <a:t>Prefabricated Bathrooms </a:t>
            </a:r>
          </a:p>
        </p:txBody>
      </p:sp>
      <p:sp>
        <p:nvSpPr>
          <p:cNvPr id="18" name="Content Placeholder 2">
            <a:extLst>
              <a:ext uri="{FF2B5EF4-FFF2-40B4-BE49-F238E27FC236}">
                <a16:creationId xmlns="" xmlns:a16="http://schemas.microsoft.com/office/drawing/2014/main" id="{AFC42E1E-25AA-4E01-8D6E-A67AB32A5C03}"/>
              </a:ext>
            </a:extLst>
          </p:cNvPr>
          <p:cNvSpPr txBox="1">
            <a:spLocks/>
          </p:cNvSpPr>
          <p:nvPr/>
        </p:nvSpPr>
        <p:spPr>
          <a:xfrm>
            <a:off x="5638802" y="5694199"/>
            <a:ext cx="3781167" cy="618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Lucida Sans" panose="020B0602030504020204" pitchFamily="34" charset="0"/>
              </a:rPr>
              <a:t>Prefabricated Walls </a:t>
            </a:r>
          </a:p>
        </p:txBody>
      </p:sp>
      <p:pic>
        <p:nvPicPr>
          <p:cNvPr id="21" name="Picture 20">
            <a:extLst>
              <a:ext uri="{FF2B5EF4-FFF2-40B4-BE49-F238E27FC236}">
                <a16:creationId xmlns="" xmlns:a16="http://schemas.microsoft.com/office/drawing/2014/main" id="{463E3CCE-5120-45BC-BCC1-442C1337F61C}"/>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22" name="Picture 21">
            <a:extLst>
              <a:ext uri="{FF2B5EF4-FFF2-40B4-BE49-F238E27FC236}">
                <a16:creationId xmlns="" xmlns:a16="http://schemas.microsoft.com/office/drawing/2014/main" id="{05C2EC0D-6372-41FF-9814-1FA3D686AEF1}"/>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06741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3931B-9DC7-4EE7-9B76-D9AC56E44ABA}"/>
              </a:ext>
            </a:extLst>
          </p:cNvPr>
          <p:cNvSpPr>
            <a:spLocks noGrp="1"/>
          </p:cNvSpPr>
          <p:nvPr>
            <p:ph type="title"/>
          </p:nvPr>
        </p:nvSpPr>
        <p:spPr>
          <a:xfrm>
            <a:off x="525949" y="1059220"/>
            <a:ext cx="10505456" cy="948772"/>
          </a:xfrm>
        </p:spPr>
        <p:txBody>
          <a:bodyPr>
            <a:normAutofit/>
          </a:bodyPr>
          <a:lstStyle/>
          <a:p>
            <a:r>
              <a:rPr lang="en-US" sz="2800" dirty="0">
                <a:latin typeface="Lucida Sans" panose="020B0602030504020204" pitchFamily="34" charset="0"/>
              </a:rPr>
              <a:t>This strategy allows building at multiple scales</a:t>
            </a:r>
            <a:br>
              <a:rPr lang="en-US" sz="2800" dirty="0">
                <a:latin typeface="Lucida Sans" panose="020B0602030504020204" pitchFamily="34" charset="0"/>
              </a:rPr>
            </a:br>
            <a:endParaRPr lang="en-US" sz="2800" dirty="0">
              <a:latin typeface="Lucida Sans" panose="020B0602030504020204" pitchFamily="34" charset="0"/>
            </a:endParaRPr>
          </a:p>
        </p:txBody>
      </p:sp>
      <p:sp>
        <p:nvSpPr>
          <p:cNvPr id="8" name="Rectangle 7">
            <a:extLst>
              <a:ext uri="{FF2B5EF4-FFF2-40B4-BE49-F238E27FC236}">
                <a16:creationId xmlns="" xmlns:a16="http://schemas.microsoft.com/office/drawing/2014/main" id="{34B005F0-61A8-4735-A1DC-38EC751851D8}"/>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73A4BF0B-6183-494D-9131-FC8F3A73F773}"/>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 xmlns:a16="http://schemas.microsoft.com/office/drawing/2014/main" id="{1F0400C3-FBC5-40F3-8106-AD9B6F8716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0091" y="2007992"/>
            <a:ext cx="5788354" cy="4341267"/>
          </a:xfrm>
        </p:spPr>
      </p:pic>
      <p:pic>
        <p:nvPicPr>
          <p:cNvPr id="15" name="Picture 14">
            <a:extLst>
              <a:ext uri="{FF2B5EF4-FFF2-40B4-BE49-F238E27FC236}">
                <a16:creationId xmlns="" xmlns:a16="http://schemas.microsoft.com/office/drawing/2014/main" id="{E23BD72E-9FE9-4E6D-8D57-579CED253660}"/>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6" name="Picture 15">
            <a:extLst>
              <a:ext uri="{FF2B5EF4-FFF2-40B4-BE49-F238E27FC236}">
                <a16:creationId xmlns="" xmlns:a16="http://schemas.microsoft.com/office/drawing/2014/main" id="{CA2A101B-CFE5-49A0-B398-EC6691AEE3AA}"/>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
        <p:nvSpPr>
          <p:cNvPr id="11" name="Rectangle 10">
            <a:extLst>
              <a:ext uri="{FF2B5EF4-FFF2-40B4-BE49-F238E27FC236}">
                <a16:creationId xmlns="" xmlns:a16="http://schemas.microsoft.com/office/drawing/2014/main" id="{138061CB-F847-416E-A7F1-FC1FB962F094}"/>
              </a:ext>
            </a:extLst>
          </p:cNvPr>
          <p:cNvSpPr/>
          <p:nvPr/>
        </p:nvSpPr>
        <p:spPr>
          <a:xfrm>
            <a:off x="6589536" y="5979927"/>
            <a:ext cx="4001416" cy="369332"/>
          </a:xfrm>
          <a:prstGeom prst="rect">
            <a:avLst/>
          </a:prstGeom>
        </p:spPr>
        <p:txBody>
          <a:bodyPr wrap="none">
            <a:spAutoFit/>
          </a:bodyPr>
          <a:lstStyle/>
          <a:p>
            <a:r>
              <a:rPr lang="en-US" dirty="0">
                <a:latin typeface="Lucida Sans" panose="020B0602030504020204" pitchFamily="34" charset="0"/>
              </a:rPr>
              <a:t>Prefabricated Shipping Containers</a:t>
            </a:r>
            <a:endParaRPr lang="en-US" dirty="0"/>
          </a:p>
        </p:txBody>
      </p:sp>
    </p:spTree>
    <p:extLst>
      <p:ext uri="{BB962C8B-B14F-4D97-AF65-F5344CB8AC3E}">
        <p14:creationId xmlns:p14="http://schemas.microsoft.com/office/powerpoint/2010/main" val="228119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F79EB391-44C8-4848-A166-3CA35F43A9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062" y="1328761"/>
            <a:ext cx="6520822" cy="2871336"/>
          </a:xfrm>
        </p:spPr>
      </p:pic>
      <p:pic>
        <p:nvPicPr>
          <p:cNvPr id="7" name="Picture 6">
            <a:extLst>
              <a:ext uri="{FF2B5EF4-FFF2-40B4-BE49-F238E27FC236}">
                <a16:creationId xmlns="" xmlns:a16="http://schemas.microsoft.com/office/drawing/2014/main" id="{A30C5C42-E545-4A03-B2C8-A4A6843FA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231"/>
          <a:stretch/>
        </p:blipFill>
        <p:spPr>
          <a:xfrm>
            <a:off x="5078954" y="3653923"/>
            <a:ext cx="6985686" cy="2871336"/>
          </a:xfrm>
          <a:prstGeom prst="rect">
            <a:avLst/>
          </a:prstGeom>
        </p:spPr>
      </p:pic>
      <p:sp>
        <p:nvSpPr>
          <p:cNvPr id="2" name="Title 1">
            <a:extLst>
              <a:ext uri="{FF2B5EF4-FFF2-40B4-BE49-F238E27FC236}">
                <a16:creationId xmlns="" xmlns:a16="http://schemas.microsoft.com/office/drawing/2014/main" id="{F256815C-552A-49EF-A8C1-031D04EEFEBB}"/>
              </a:ext>
            </a:extLst>
          </p:cNvPr>
          <p:cNvSpPr>
            <a:spLocks noGrp="1"/>
          </p:cNvSpPr>
          <p:nvPr>
            <p:ph type="title"/>
          </p:nvPr>
        </p:nvSpPr>
        <p:spPr>
          <a:xfrm>
            <a:off x="862047" y="1059219"/>
            <a:ext cx="10515600" cy="585057"/>
          </a:xfrm>
        </p:spPr>
        <p:txBody>
          <a:bodyPr>
            <a:normAutofit/>
          </a:bodyPr>
          <a:lstStyle/>
          <a:p>
            <a:r>
              <a:rPr lang="en-US" sz="2800" dirty="0">
                <a:latin typeface="Lucida Sans" panose="020B0602030504020204" pitchFamily="34" charset="0"/>
              </a:rPr>
              <a:t>Micro-Units with Shared Amenities </a:t>
            </a:r>
          </a:p>
        </p:txBody>
      </p:sp>
      <p:sp>
        <p:nvSpPr>
          <p:cNvPr id="8" name="Rectangle 7">
            <a:extLst>
              <a:ext uri="{FF2B5EF4-FFF2-40B4-BE49-F238E27FC236}">
                <a16:creationId xmlns="" xmlns:a16="http://schemas.microsoft.com/office/drawing/2014/main" id="{3BABE46D-2949-4FC7-8AAA-3A47C4694214}"/>
              </a:ext>
            </a:extLst>
          </p:cNvPr>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7D79CA0-DBBE-407F-8132-928C27413A9D}"/>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 xmlns:a16="http://schemas.microsoft.com/office/drawing/2014/main" id="{490DF6EB-1D29-42D5-8BC6-352AE5AA881E}"/>
              </a:ext>
            </a:extLst>
          </p:cNvPr>
          <p:cNvSpPr txBox="1">
            <a:spLocks/>
          </p:cNvSpPr>
          <p:nvPr/>
        </p:nvSpPr>
        <p:spPr>
          <a:xfrm>
            <a:off x="7562335" y="1237366"/>
            <a:ext cx="3732829" cy="2416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11" name="Title 1">
            <a:extLst>
              <a:ext uri="{FF2B5EF4-FFF2-40B4-BE49-F238E27FC236}">
                <a16:creationId xmlns="" xmlns:a16="http://schemas.microsoft.com/office/drawing/2014/main" id="{639ADAD1-E63D-4813-8C78-F84248C764B1}"/>
              </a:ext>
            </a:extLst>
          </p:cNvPr>
          <p:cNvSpPr txBox="1">
            <a:spLocks/>
          </p:cNvSpPr>
          <p:nvPr/>
        </p:nvSpPr>
        <p:spPr>
          <a:xfrm>
            <a:off x="811426" y="3133463"/>
            <a:ext cx="4242814" cy="3912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Lucida Sans" panose="020B0602030504020204" pitchFamily="34" charset="0"/>
              </a:rPr>
              <a:t>Social gathering spaces are dispersed throughout the buildings and include common lounges, kitchens, study areas and outdoor patios. </a:t>
            </a:r>
          </a:p>
        </p:txBody>
      </p:sp>
      <p:pic>
        <p:nvPicPr>
          <p:cNvPr id="14" name="Picture 13">
            <a:extLst>
              <a:ext uri="{FF2B5EF4-FFF2-40B4-BE49-F238E27FC236}">
                <a16:creationId xmlns="" xmlns:a16="http://schemas.microsoft.com/office/drawing/2014/main" id="{D1D096F5-4019-481B-8856-90B3D8CF47CA}"/>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5" name="Picture 14">
            <a:extLst>
              <a:ext uri="{FF2B5EF4-FFF2-40B4-BE49-F238E27FC236}">
                <a16:creationId xmlns="" xmlns:a16="http://schemas.microsoft.com/office/drawing/2014/main" id="{96837615-B9FE-45E2-BF08-AAA1929D0D3F}"/>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30028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7144" y="1059220"/>
            <a:ext cx="10824411" cy="781188"/>
          </a:xfrm>
        </p:spPr>
        <p:txBody>
          <a:bodyPr anchor="t">
            <a:normAutofit/>
          </a:bodyPr>
          <a:lstStyle/>
          <a:p>
            <a:r>
              <a:rPr lang="en-US" sz="2800" dirty="0">
                <a:latin typeface="Lucida Sans" panose="020B0602030504020204" pitchFamily="34" charset="0"/>
              </a:rPr>
              <a:t>OVERVIEW:</a:t>
            </a:r>
          </a:p>
        </p:txBody>
      </p:sp>
      <p:sp>
        <p:nvSpPr>
          <p:cNvPr id="10" name="TextBox 9"/>
          <p:cNvSpPr txBox="1"/>
          <p:nvPr/>
        </p:nvSpPr>
        <p:spPr>
          <a:xfrm>
            <a:off x="529389" y="1823790"/>
            <a:ext cx="11502190" cy="3908762"/>
          </a:xfrm>
          <a:prstGeom prst="rect">
            <a:avLst/>
          </a:prstGeom>
          <a:noFill/>
        </p:spPr>
        <p:txBody>
          <a:bodyPr wrap="square" rtlCol="0">
            <a:spAutoFit/>
          </a:bodyPr>
          <a:lstStyle/>
          <a:p>
            <a:pPr marL="342900" indent="-342900">
              <a:buAutoNum type="arabicPeriod"/>
            </a:pPr>
            <a:r>
              <a:rPr lang="en-US" sz="2000" b="1" dirty="0">
                <a:latin typeface="Lucida Sans" panose="020B0602030504020204" pitchFamily="34" charset="0"/>
              </a:rPr>
              <a:t>Current Challenges </a:t>
            </a:r>
          </a:p>
          <a:p>
            <a:pPr marL="914400" lvl="1" indent="-457200">
              <a:buFont typeface="Arial" panose="020B0604020202020204" pitchFamily="34" charset="0"/>
              <a:buChar char="•"/>
            </a:pPr>
            <a:r>
              <a:rPr lang="en-US" sz="2000" dirty="0">
                <a:latin typeface="Lucida Sans" panose="020B0602030504020204" pitchFamily="34" charset="0"/>
              </a:rPr>
              <a:t>Land &amp; Construction Costs are Too High</a:t>
            </a:r>
          </a:p>
          <a:p>
            <a:pPr marL="914400" lvl="1" indent="-457200">
              <a:buFont typeface="Arial" panose="020B0604020202020204" pitchFamily="34" charset="0"/>
              <a:buChar char="•"/>
            </a:pPr>
            <a:r>
              <a:rPr lang="en-US" sz="2000" dirty="0">
                <a:latin typeface="Lucida Sans" panose="020B0602030504020204" pitchFamily="34" charset="0"/>
              </a:rPr>
              <a:t>Lengthy Process to Build</a:t>
            </a:r>
          </a:p>
          <a:p>
            <a:pPr marL="914400" lvl="1" indent="-457200">
              <a:buFont typeface="Arial" panose="020B0604020202020204" pitchFamily="34" charset="0"/>
              <a:buChar char="•"/>
            </a:pPr>
            <a:r>
              <a:rPr lang="en-US" sz="2000" dirty="0">
                <a:latin typeface="Lucida Sans" panose="020B0602030504020204" pitchFamily="34" charset="0"/>
              </a:rPr>
              <a:t>Mismatch Between Available Sites and Favorable Land Use</a:t>
            </a:r>
          </a:p>
          <a:p>
            <a:pPr marL="914400" lvl="1" indent="-457200">
              <a:buFont typeface="Arial" panose="020B0604020202020204" pitchFamily="34" charset="0"/>
              <a:buChar char="•"/>
            </a:pPr>
            <a:r>
              <a:rPr lang="en-US" sz="2000" dirty="0">
                <a:latin typeface="Lucida Sans" panose="020B0602030504020204" pitchFamily="34" charset="0"/>
              </a:rPr>
              <a:t>Dependence on One Construction Typology</a:t>
            </a:r>
          </a:p>
          <a:p>
            <a:pPr marL="914400" lvl="1" indent="-457200">
              <a:buFont typeface="Arial" panose="020B0604020202020204" pitchFamily="34" charset="0"/>
              <a:buChar char="•"/>
            </a:pPr>
            <a:r>
              <a:rPr lang="en-US" sz="2000" dirty="0">
                <a:latin typeface="Lucida Sans" panose="020B0602030504020204" pitchFamily="34" charset="0"/>
              </a:rPr>
              <a:t>Dependence on One Methodology to Finance</a:t>
            </a:r>
          </a:p>
          <a:p>
            <a:pPr lvl="1"/>
            <a:endParaRPr lang="en-US" sz="1200" dirty="0">
              <a:latin typeface="Lucida Sans" panose="020B0602030504020204" pitchFamily="34" charset="0"/>
            </a:endParaRPr>
          </a:p>
          <a:p>
            <a:pPr marL="342900" indent="-342900">
              <a:buAutoNum type="arabicPeriod"/>
            </a:pPr>
            <a:r>
              <a:rPr lang="en-US" sz="2000" b="1" dirty="0">
                <a:latin typeface="Lucida Sans" panose="020B0602030504020204" pitchFamily="34" charset="0"/>
              </a:rPr>
              <a:t>New Approaches – The solutions must be </a:t>
            </a:r>
            <a:r>
              <a:rPr lang="en-US" sz="2000" b="1" u="sng" dirty="0">
                <a:latin typeface="Lucida Sans" panose="020B0602030504020204" pitchFamily="34" charset="0"/>
              </a:rPr>
              <a:t>SIMPLE</a:t>
            </a:r>
          </a:p>
          <a:p>
            <a:pPr marL="914400" lvl="1" indent="-457200">
              <a:buFont typeface="Arial" panose="020B0604020202020204" pitchFamily="34" charset="0"/>
              <a:buChar char="•"/>
            </a:pPr>
            <a:r>
              <a:rPr lang="en-US" sz="2000" dirty="0">
                <a:latin typeface="Lucida Sans" panose="020B0602030504020204" pitchFamily="34" charset="0"/>
              </a:rPr>
              <a:t>New approaches by Clifford Beers Housing (CBH) and Lorcan O’Herlihy Architects (LOHA)</a:t>
            </a:r>
          </a:p>
          <a:p>
            <a:pPr marL="342900" indent="-342900">
              <a:buAutoNum type="arabicPeriod"/>
            </a:pPr>
            <a:endParaRPr lang="en-US" sz="1400" dirty="0">
              <a:latin typeface="Lucida Sans" panose="020B0602030504020204" pitchFamily="34" charset="0"/>
            </a:endParaRP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p:txBody>
      </p:sp>
      <p:sp>
        <p:nvSpPr>
          <p:cNvPr id="13" name="Rectangle 12">
            <a:extLst>
              <a:ext uri="{FF2B5EF4-FFF2-40B4-BE49-F238E27FC236}">
                <a16:creationId xmlns="" xmlns:a16="http://schemas.microsoft.com/office/drawing/2014/main" id="{A6698936-65A2-45A0-B342-47BEBDC73D45}"/>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9CD1172-5323-4A0A-8A18-8B7632D9E786}"/>
              </a:ext>
            </a:extLst>
          </p:cNvPr>
          <p:cNvPicPr>
            <a:picLocks noChangeAspect="1"/>
          </p:cNvPicPr>
          <p:nvPr/>
        </p:nvPicPr>
        <p:blipFill>
          <a:blip r:embed="rId2"/>
          <a:stretch>
            <a:fillRect/>
          </a:stretch>
        </p:blipFill>
        <p:spPr>
          <a:xfrm>
            <a:off x="9226453" y="1059220"/>
            <a:ext cx="1509510" cy="948772"/>
          </a:xfrm>
          <a:prstGeom prst="rect">
            <a:avLst/>
          </a:prstGeom>
        </p:spPr>
      </p:pic>
      <p:pic>
        <p:nvPicPr>
          <p:cNvPr id="6" name="Picture 5">
            <a:extLst>
              <a:ext uri="{FF2B5EF4-FFF2-40B4-BE49-F238E27FC236}">
                <a16:creationId xmlns="" xmlns:a16="http://schemas.microsoft.com/office/drawing/2014/main" id="{19131A36-8178-455E-AA22-05A9151CC762}"/>
              </a:ext>
            </a:extLst>
          </p:cNvPr>
          <p:cNvPicPr>
            <a:picLocks noChangeAspect="1"/>
          </p:cNvPicPr>
          <p:nvPr/>
        </p:nvPicPr>
        <p:blipFill rotWithShape="1">
          <a:blip r:embed="rId3">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05269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8" y="1824727"/>
            <a:ext cx="7946083" cy="4474900"/>
          </a:xfrm>
        </p:spPr>
        <p:txBody>
          <a:bodyPr>
            <a:normAutofit fontScale="92500" lnSpcReduction="10000"/>
          </a:bodyPr>
          <a:lstStyle/>
          <a:p>
            <a:pPr marL="457200" lvl="1" indent="0">
              <a:buNone/>
            </a:pPr>
            <a:r>
              <a:rPr lang="en-US" sz="2200" dirty="0">
                <a:latin typeface="Lucida Sans" panose="020B0602030504020204" pitchFamily="34" charset="0"/>
              </a:rPr>
              <a:t>Increase 50% of TDC limit (HHH) to cover approximate 25% gap on a typical 4% LIHTC Structure</a:t>
            </a:r>
          </a:p>
          <a:p>
            <a:pPr marL="457200" lvl="1" indent="0">
              <a:buNone/>
            </a:pPr>
            <a:endParaRPr lang="en-US" sz="2200" dirty="0">
              <a:latin typeface="Lucida Sans" panose="020B0602030504020204" pitchFamily="34" charset="0"/>
            </a:endParaRPr>
          </a:p>
          <a:p>
            <a:pPr marL="457200" lvl="1" indent="0">
              <a:buNone/>
            </a:pPr>
            <a:r>
              <a:rPr lang="en-US" sz="2200" dirty="0">
                <a:latin typeface="Lucida Sans" panose="020B0602030504020204" pitchFamily="34" charset="0"/>
              </a:rPr>
              <a:t>Ensure site is by-right and is situated in at least a tier 3 TOC to maximize density and minimize parking</a:t>
            </a:r>
          </a:p>
          <a:p>
            <a:pPr marL="457200" lvl="1" indent="0">
              <a:buNone/>
            </a:pPr>
            <a:endParaRPr lang="en-US" sz="1400" dirty="0">
              <a:latin typeface="Lucida Sans" panose="020B0602030504020204" pitchFamily="34" charset="0"/>
            </a:endParaRPr>
          </a:p>
          <a:p>
            <a:pPr marL="457200" lvl="1" indent="0">
              <a:buNone/>
            </a:pPr>
            <a:endParaRPr lang="en-US" sz="2600" dirty="0">
              <a:latin typeface="Lucida Sans" panose="020B0602030504020204" pitchFamily="34" charset="0"/>
            </a:endParaRPr>
          </a:p>
          <a:p>
            <a:pPr marL="457200" lvl="1" indent="0">
              <a:buNone/>
            </a:pPr>
            <a:endParaRPr lang="en-US" sz="2600" dirty="0">
              <a:latin typeface="Lucida Sans" panose="020B0602030504020204" pitchFamily="34" charset="0"/>
            </a:endParaRPr>
          </a:p>
          <a:p>
            <a:pPr marL="457200" lvl="1" indent="0">
              <a:buNone/>
            </a:pPr>
            <a:endParaRPr lang="en-US" sz="4700" b="1" dirty="0">
              <a:latin typeface="Lucida Sans" panose="020B0602030504020204" pitchFamily="34" charset="0"/>
            </a:endParaRPr>
          </a:p>
          <a:p>
            <a:pPr marL="457200" lvl="1" indent="0">
              <a:buNone/>
            </a:pPr>
            <a:endParaRPr lang="en-US" sz="2600" dirty="0">
              <a:latin typeface="Lucida Sans" panose="020B0602030504020204" pitchFamily="34" charset="0"/>
            </a:endParaRPr>
          </a:p>
          <a:p>
            <a:pPr marL="457200" lvl="1" indent="0">
              <a:buNone/>
            </a:pPr>
            <a:endParaRPr lang="en-US" sz="2600" dirty="0">
              <a:latin typeface="Lucida Sans" panose="020B0602030504020204" pitchFamily="34" charset="0"/>
            </a:endParaRPr>
          </a:p>
          <a:p>
            <a:pPr marL="457200" lvl="1" indent="0">
              <a:buNone/>
            </a:pPr>
            <a:r>
              <a:rPr lang="en-US" sz="2600" dirty="0">
                <a:latin typeface="Lucida Sans" panose="020B0602030504020204" pitchFamily="34" charset="0"/>
              </a:rPr>
              <a:t/>
            </a:r>
            <a:br>
              <a:rPr lang="en-US" sz="2600" dirty="0">
                <a:latin typeface="Lucida Sans" panose="020B0602030504020204" pitchFamily="34" charset="0"/>
              </a:rPr>
            </a:br>
            <a:endParaRPr lang="en-US" sz="2600" dirty="0">
              <a:latin typeface="Lucida Sans" panose="020B0602030504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3162" y="4128200"/>
            <a:ext cx="3534971" cy="2003322"/>
          </a:xfrm>
          <a:prstGeom prst="rect">
            <a:avLst/>
          </a:prstGeom>
        </p:spPr>
      </p:pic>
      <p:sp>
        <p:nvSpPr>
          <p:cNvPr id="17" name="Rectangle 16"/>
          <p:cNvSpPr/>
          <p:nvPr/>
        </p:nvSpPr>
        <p:spPr>
          <a:xfrm>
            <a:off x="-47694"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4352" y="871807"/>
            <a:ext cx="4467890" cy="523220"/>
          </a:xfrm>
          <a:prstGeom prst="rect">
            <a:avLst/>
          </a:prstGeom>
        </p:spPr>
        <p:txBody>
          <a:bodyPr wrap="none">
            <a:spAutoFit/>
          </a:bodyPr>
          <a:lstStyle/>
          <a:p>
            <a:r>
              <a:rPr lang="en-US" sz="2800" dirty="0">
                <a:latin typeface="Lucida Sans" panose="020B0602030504020204" pitchFamily="34" charset="0"/>
              </a:rPr>
              <a:t>Time Saving Approaches</a:t>
            </a:r>
          </a:p>
        </p:txBody>
      </p:sp>
      <p:graphicFrame>
        <p:nvGraphicFramePr>
          <p:cNvPr id="18" name="Chart 17"/>
          <p:cNvGraphicFramePr>
            <a:graphicFrameLocks/>
          </p:cNvGraphicFramePr>
          <p:nvPr>
            <p:extLst>
              <p:ext uri="{D42A27DB-BD31-4B8C-83A1-F6EECF244321}">
                <p14:modId xmlns:p14="http://schemas.microsoft.com/office/powerpoint/2010/main" val="2614139141"/>
              </p:ext>
            </p:extLst>
          </p:nvPr>
        </p:nvGraphicFramePr>
        <p:xfrm>
          <a:off x="-388838" y="381802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878065" y="4628737"/>
            <a:ext cx="481322" cy="1138773"/>
          </a:xfrm>
          <a:prstGeom prst="rect">
            <a:avLst/>
          </a:prstGeom>
          <a:noFill/>
        </p:spPr>
        <p:txBody>
          <a:bodyPr wrap="square" rtlCol="0">
            <a:spAutoFit/>
          </a:bodyPr>
          <a:lstStyle/>
          <a:p>
            <a:r>
              <a:rPr lang="en-US" sz="5000" b="1" dirty="0">
                <a:latin typeface="Lucida Sans" panose="020B0602030504020204" pitchFamily="34" charset="0"/>
              </a:rPr>
              <a:t>=</a:t>
            </a:r>
          </a:p>
          <a:p>
            <a:endParaRPr lang="en-US" dirty="0"/>
          </a:p>
        </p:txBody>
      </p:sp>
      <p:sp>
        <p:nvSpPr>
          <p:cNvPr id="5" name="TextBox 4"/>
          <p:cNvSpPr txBox="1"/>
          <p:nvPr/>
        </p:nvSpPr>
        <p:spPr>
          <a:xfrm>
            <a:off x="3139850" y="4625106"/>
            <a:ext cx="815788" cy="923330"/>
          </a:xfrm>
          <a:prstGeom prst="rect">
            <a:avLst/>
          </a:prstGeom>
          <a:noFill/>
        </p:spPr>
        <p:txBody>
          <a:bodyPr wrap="square" rtlCol="0">
            <a:spAutoFit/>
          </a:bodyPr>
          <a:lstStyle/>
          <a:p>
            <a:pPr lvl="1" algn="ctr"/>
            <a:r>
              <a:rPr lang="en-US" sz="5400" b="1" dirty="0">
                <a:latin typeface="Lucida Sans" panose="020B0602030504020204" pitchFamily="34" charset="0"/>
              </a:rPr>
              <a:t>+</a:t>
            </a:r>
          </a:p>
        </p:txBody>
      </p:sp>
      <p:pic>
        <p:nvPicPr>
          <p:cNvPr id="6" name="Picture 5"/>
          <p:cNvPicPr>
            <a:picLocks noChangeAspect="1"/>
          </p:cNvPicPr>
          <p:nvPr/>
        </p:nvPicPr>
        <p:blipFill>
          <a:blip r:embed="rId4"/>
          <a:stretch>
            <a:fillRect/>
          </a:stretch>
        </p:blipFill>
        <p:spPr>
          <a:xfrm>
            <a:off x="8516656" y="4366304"/>
            <a:ext cx="3412737" cy="1440933"/>
          </a:xfrm>
          <a:prstGeom prst="rect">
            <a:avLst/>
          </a:prstGeom>
        </p:spPr>
      </p:pic>
      <p:sp>
        <p:nvSpPr>
          <p:cNvPr id="19" name="Rectangle 18">
            <a:extLst>
              <a:ext uri="{FF2B5EF4-FFF2-40B4-BE49-F238E27FC236}">
                <a16:creationId xmlns="" xmlns:a16="http://schemas.microsoft.com/office/drawing/2014/main" id="{A1D35940-C15B-4252-B9BE-5B093E6DA1C6}"/>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9C0A92BE-84B7-4D41-9FE7-092602E1BDD4}"/>
              </a:ext>
            </a:extLst>
          </p:cNvPr>
          <p:cNvPicPr>
            <a:picLocks noChangeAspect="1"/>
          </p:cNvPicPr>
          <p:nvPr/>
        </p:nvPicPr>
        <p:blipFill>
          <a:blip r:embed="rId5"/>
          <a:stretch>
            <a:fillRect/>
          </a:stretch>
        </p:blipFill>
        <p:spPr>
          <a:xfrm>
            <a:off x="9226453" y="1059220"/>
            <a:ext cx="1509510" cy="948772"/>
          </a:xfrm>
          <a:prstGeom prst="rect">
            <a:avLst/>
          </a:prstGeom>
        </p:spPr>
      </p:pic>
      <p:pic>
        <p:nvPicPr>
          <p:cNvPr id="20" name="Picture 19">
            <a:extLst>
              <a:ext uri="{FF2B5EF4-FFF2-40B4-BE49-F238E27FC236}">
                <a16:creationId xmlns="" xmlns:a16="http://schemas.microsoft.com/office/drawing/2014/main" id="{3A09C761-99FD-432E-A817-AB1B7B1915B3}"/>
              </a:ext>
            </a:extLst>
          </p:cNvPr>
          <p:cNvPicPr>
            <a:picLocks noChangeAspect="1"/>
          </p:cNvPicPr>
          <p:nvPr/>
        </p:nvPicPr>
        <p:blipFill rotWithShape="1">
          <a:blip r:embed="rId6">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25812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48" y="1047557"/>
            <a:ext cx="8448380" cy="1431575"/>
          </a:xfrm>
        </p:spPr>
        <p:txBody>
          <a:bodyPr anchor="t">
            <a:noAutofit/>
          </a:bodyPr>
          <a:lstStyle/>
          <a:p>
            <a:pPr>
              <a:lnSpc>
                <a:spcPct val="100000"/>
              </a:lnSpc>
            </a:pPr>
            <a:r>
              <a:rPr lang="en-US" sz="2800" dirty="0">
                <a:latin typeface="Lucida Sans" panose="020B0602030504020204" pitchFamily="34" charset="0"/>
              </a:rPr>
              <a:t>A new approach to the mismatch between available sites and favorable land use/TOC/Entitlements</a:t>
            </a:r>
            <a:br>
              <a:rPr lang="en-US" sz="2800" dirty="0">
                <a:latin typeface="Lucida Sans" panose="020B0602030504020204" pitchFamily="34" charset="0"/>
              </a:rPr>
            </a:br>
            <a:endParaRPr lang="en-US" sz="2800" dirty="0">
              <a:latin typeface="Lucida Sans" panose="020B0602030504020204" pitchFamily="34" charset="0"/>
            </a:endParaRPr>
          </a:p>
        </p:txBody>
      </p:sp>
      <p:sp>
        <p:nvSpPr>
          <p:cNvPr id="16" name="Rectangle 15"/>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48" y="2589232"/>
            <a:ext cx="7865267" cy="3600986"/>
          </a:xfrm>
          <a:prstGeom prst="rect">
            <a:avLst/>
          </a:prstGeom>
          <a:noFill/>
        </p:spPr>
        <p:txBody>
          <a:bodyPr wrap="square" rtlCol="0">
            <a:spAutoFit/>
          </a:bodyPr>
          <a:lstStyle/>
          <a:p>
            <a:r>
              <a:rPr lang="en-US" sz="2000" dirty="0">
                <a:latin typeface="Lucida Sans" panose="020B0602030504020204" pitchFamily="34" charset="0"/>
              </a:rPr>
              <a:t>Create inventory of City and County housing assets, large or small, that contain favorable land use and sit on high tier TOC for disposition.  </a:t>
            </a:r>
          </a:p>
          <a:p>
            <a:endParaRPr lang="en-US" sz="2000" dirty="0">
              <a:latin typeface="Lucida Sans" panose="020B0602030504020204" pitchFamily="34" charset="0"/>
            </a:endParaRPr>
          </a:p>
          <a:p>
            <a:r>
              <a:rPr lang="en-US" sz="2000" dirty="0">
                <a:latin typeface="Lucida Sans" panose="020B0602030504020204" pitchFamily="34" charset="0"/>
              </a:rPr>
              <a:t>If housing assets are minimal in fitting the above profile, City and County should coordinate with the MTA to identify future TOC (i.e. Van Nuys Light Rail) and purchase land with HHH thereby lining up future sites/projects and ensuring voters their tax dollars are hard at work</a:t>
            </a:r>
          </a:p>
          <a:p>
            <a:endParaRPr lang="en-US" sz="2400" dirty="0">
              <a:latin typeface="Lucida Sans" panose="020B0602030504020204" pitchFamily="34" charset="0"/>
            </a:endParaRPr>
          </a:p>
          <a:p>
            <a:endParaRPr lang="en-US" sz="2400" dirty="0">
              <a:latin typeface="Lucida Sans" panose="020B0602030504020204" pitchFamily="34" charset="0"/>
            </a:endParaRPr>
          </a:p>
        </p:txBody>
      </p:sp>
      <p:pic>
        <p:nvPicPr>
          <p:cNvPr id="1026" name="Picture 1"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115" y="2950273"/>
            <a:ext cx="3843111" cy="285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 xmlns:a16="http://schemas.microsoft.com/office/drawing/2014/main" id="{2186FAA3-5216-488B-A53B-235A3760E0C2}"/>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B9BA6B17-03F1-4138-973B-D0CB22EFDE5A}"/>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8" name="Picture 17">
            <a:extLst>
              <a:ext uri="{FF2B5EF4-FFF2-40B4-BE49-F238E27FC236}">
                <a16:creationId xmlns="" xmlns:a16="http://schemas.microsoft.com/office/drawing/2014/main" id="{35D0FBEC-9C64-4A93-BDC6-68B3932837A2}"/>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75082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67" y="1059220"/>
            <a:ext cx="8469988" cy="1075166"/>
          </a:xfrm>
          <a:prstGeom prst="rect">
            <a:avLst/>
          </a:prstGeom>
        </p:spPr>
        <p:txBody>
          <a:bodyPr wrap="square">
            <a:spAutoFit/>
          </a:bodyPr>
          <a:lstStyle/>
          <a:p>
            <a:pPr>
              <a:lnSpc>
                <a:spcPct val="120000"/>
              </a:lnSpc>
            </a:pPr>
            <a:r>
              <a:rPr lang="en-US" sz="2800" dirty="0">
                <a:latin typeface="Lucida Sans" panose="020B0602030504020204" pitchFamily="34" charset="0"/>
              </a:rPr>
              <a:t>Ensure utilization of new Construction Typologies</a:t>
            </a:r>
          </a:p>
        </p:txBody>
      </p:sp>
      <p:sp>
        <p:nvSpPr>
          <p:cNvPr id="2" name="TextBox 1"/>
          <p:cNvSpPr txBox="1"/>
          <p:nvPr/>
        </p:nvSpPr>
        <p:spPr>
          <a:xfrm>
            <a:off x="448067" y="2489875"/>
            <a:ext cx="7043748" cy="2862322"/>
          </a:xfrm>
          <a:prstGeom prst="rect">
            <a:avLst/>
          </a:prstGeom>
          <a:noFill/>
        </p:spPr>
        <p:txBody>
          <a:bodyPr wrap="square" rtlCol="0">
            <a:spAutoFit/>
          </a:bodyPr>
          <a:lstStyle/>
          <a:p>
            <a:pPr>
              <a:lnSpc>
                <a:spcPct val="150000"/>
              </a:lnSpc>
            </a:pPr>
            <a:r>
              <a:rPr lang="en-US" sz="2000" dirty="0">
                <a:latin typeface="Lucida Sans" panose="020B0602030504020204" pitchFamily="34" charset="0"/>
              </a:rPr>
              <a:t>Create new construction typologies that foster innovation and competitiveness, and diversify risk by removing dependency on one construction means.</a:t>
            </a:r>
          </a:p>
          <a:p>
            <a:pPr marL="342900" indent="-342900">
              <a:lnSpc>
                <a:spcPct val="150000"/>
              </a:lnSpc>
              <a:buFont typeface="Arial" panose="020B0604020202020204" pitchFamily="34" charset="0"/>
              <a:buChar char="•"/>
            </a:pPr>
            <a:r>
              <a:rPr lang="en-US" sz="2000" dirty="0">
                <a:latin typeface="Lucida Sans" panose="020B0602030504020204" pitchFamily="34" charset="0"/>
              </a:rPr>
              <a:t>	Prefabricated Construction</a:t>
            </a:r>
          </a:p>
          <a:p>
            <a:pPr marL="342900" indent="-342900">
              <a:lnSpc>
                <a:spcPct val="150000"/>
              </a:lnSpc>
              <a:buFont typeface="Arial" panose="020B0604020202020204" pitchFamily="34" charset="0"/>
              <a:buChar char="•"/>
            </a:pPr>
            <a:r>
              <a:rPr lang="en-US" sz="2000" dirty="0">
                <a:latin typeface="Lucida Sans" panose="020B0602030504020204" pitchFamily="34" charset="0"/>
              </a:rPr>
              <a:t>	Prefabricated </a:t>
            </a:r>
            <a:r>
              <a:rPr lang="en-US" sz="2000" dirty="0" smtClean="0">
                <a:latin typeface="Lucida Sans" panose="020B0602030504020204" pitchFamily="34" charset="0"/>
              </a:rPr>
              <a:t>Assemblies (bathrooms &amp; walls)</a:t>
            </a:r>
            <a:endParaRPr lang="en-US" sz="2000" dirty="0">
              <a:latin typeface="Lucida Sans" panose="020B0602030504020204" pitchFamily="34" charset="0"/>
            </a:endParaRPr>
          </a:p>
          <a:p>
            <a:pPr marL="342900" indent="-342900">
              <a:lnSpc>
                <a:spcPct val="150000"/>
              </a:lnSpc>
              <a:buFont typeface="Arial" panose="020B0604020202020204" pitchFamily="34" charset="0"/>
              <a:buChar char="•"/>
            </a:pPr>
            <a:r>
              <a:rPr lang="en-US" sz="2000" dirty="0">
                <a:latin typeface="Lucida Sans" panose="020B0602030504020204" pitchFamily="34" charset="0"/>
              </a:rPr>
              <a:t>	Shipping Containers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431" y="2781936"/>
            <a:ext cx="3727317" cy="2902419"/>
          </a:xfrm>
          <a:prstGeom prst="rect">
            <a:avLst/>
          </a:prstGeom>
        </p:spPr>
      </p:pic>
      <p:sp>
        <p:nvSpPr>
          <p:cNvPr id="17" name="Rectangle 16">
            <a:extLst>
              <a:ext uri="{FF2B5EF4-FFF2-40B4-BE49-F238E27FC236}">
                <a16:creationId xmlns="" xmlns:a16="http://schemas.microsoft.com/office/drawing/2014/main" id="{A7EE5222-349C-43F0-B435-0F2D66FF2534}"/>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7B29D007-355D-47E8-83A3-679B40B87C50}"/>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9" name="Picture 18">
            <a:extLst>
              <a:ext uri="{FF2B5EF4-FFF2-40B4-BE49-F238E27FC236}">
                <a16:creationId xmlns="" xmlns:a16="http://schemas.microsoft.com/office/drawing/2014/main" id="{1F77B54D-C6AC-4734-B864-66641FD56E88}"/>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95496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45277" y="2374762"/>
            <a:ext cx="3746471" cy="107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0436" y="888998"/>
            <a:ext cx="7752949" cy="558102"/>
          </a:xfrm>
          <a:prstGeom prst="rect">
            <a:avLst/>
          </a:prstGeom>
        </p:spPr>
        <p:txBody>
          <a:bodyPr wrap="square">
            <a:spAutoFit/>
          </a:bodyPr>
          <a:lstStyle/>
          <a:p>
            <a:pPr>
              <a:lnSpc>
                <a:spcPct val="120000"/>
              </a:lnSpc>
            </a:pPr>
            <a:r>
              <a:rPr lang="en-US" sz="2800" dirty="0">
                <a:latin typeface="Lucida Sans" panose="020B0602030504020204" pitchFamily="34" charset="0"/>
              </a:rPr>
              <a:t>Creation of new non-LIHTC tools</a:t>
            </a:r>
          </a:p>
        </p:txBody>
      </p:sp>
      <p:sp>
        <p:nvSpPr>
          <p:cNvPr id="2" name="TextBox 1"/>
          <p:cNvSpPr txBox="1"/>
          <p:nvPr/>
        </p:nvSpPr>
        <p:spPr>
          <a:xfrm>
            <a:off x="510436" y="1629352"/>
            <a:ext cx="7422889" cy="4339650"/>
          </a:xfrm>
          <a:prstGeom prst="rect">
            <a:avLst/>
          </a:prstGeom>
          <a:noFill/>
        </p:spPr>
        <p:txBody>
          <a:bodyPr wrap="square" rtlCol="0">
            <a:spAutoFit/>
          </a:bodyPr>
          <a:lstStyle/>
          <a:p>
            <a:r>
              <a:rPr lang="en-US" sz="1600" dirty="0">
                <a:latin typeface="Lucida Sans" panose="020B0602030504020204" pitchFamily="34" charset="0"/>
              </a:rPr>
              <a:t>Need to innovate new non-LIHTC tools for (a) smaller scale developments (1 to 15 units) that may be better suited for lower density neighborhoods in LA and are currently missing from the PSH landscape and (b) greater than 15 units projects.</a:t>
            </a:r>
          </a:p>
          <a:p>
            <a:endParaRPr lang="en-US" sz="1600" dirty="0">
              <a:latin typeface="Lucida Sans" panose="020B0602030504020204" pitchFamily="34" charset="0"/>
            </a:endParaRPr>
          </a:p>
          <a:p>
            <a:r>
              <a:rPr lang="en-US" sz="1600" dirty="0">
                <a:latin typeface="Lucida Sans" panose="020B0602030504020204" pitchFamily="34" charset="0"/>
              </a:rPr>
              <a:t>Develop incentives for non-LIHTC developments that can be completed under 2 years.  For instance, ½ an interest point for coming in 6 months earlier than 2 years up to a maximum of 1%.</a:t>
            </a:r>
          </a:p>
          <a:p>
            <a:endParaRPr lang="en-US" sz="1600" dirty="0">
              <a:latin typeface="Lucida Sans" panose="020B0602030504020204" pitchFamily="34" charset="0"/>
            </a:endParaRPr>
          </a:p>
          <a:p>
            <a:r>
              <a:rPr lang="en-US" sz="1600" dirty="0">
                <a:latin typeface="Lucida Sans" panose="020B0602030504020204" pitchFamily="34" charset="0"/>
              </a:rPr>
              <a:t>Projects that are fewer than 5 units utilizing HHH should be exempt from securing a letter of Acknowledgement/Support</a:t>
            </a:r>
          </a:p>
          <a:p>
            <a:endParaRPr lang="en-US" sz="1600" dirty="0">
              <a:latin typeface="Lucida Sans" panose="020B0602030504020204" pitchFamily="34" charset="0"/>
            </a:endParaRPr>
          </a:p>
          <a:p>
            <a:r>
              <a:rPr lang="en-US" sz="1600" dirty="0">
                <a:latin typeface="Lucida Sans" panose="020B0602030504020204" pitchFamily="34" charset="0"/>
              </a:rPr>
              <a:t>Create incentives for partnerships with Faith Based Institutions (FBI) &amp; private sellers that are willing to provide a long term leasehold under rates yet to be determined, particularly for developments greater than 15 units.</a:t>
            </a:r>
          </a:p>
          <a:p>
            <a:endParaRPr lang="en-US" sz="2000" dirty="0"/>
          </a:p>
        </p:txBody>
      </p:sp>
      <p:sp>
        <p:nvSpPr>
          <p:cNvPr id="3" name="TextBox 2"/>
          <p:cNvSpPr txBox="1"/>
          <p:nvPr/>
        </p:nvSpPr>
        <p:spPr>
          <a:xfrm>
            <a:off x="8045277" y="2312363"/>
            <a:ext cx="3746471" cy="1200329"/>
          </a:xfrm>
          <a:prstGeom prst="rect">
            <a:avLst/>
          </a:prstGeom>
          <a:noFill/>
        </p:spPr>
        <p:txBody>
          <a:bodyPr wrap="square" rtlCol="0">
            <a:spAutoFit/>
          </a:bodyPr>
          <a:lstStyle/>
          <a:p>
            <a:r>
              <a:rPr lang="en-US" dirty="0"/>
              <a:t>Single Family Residence (SFR) &amp; ADUs</a:t>
            </a:r>
          </a:p>
          <a:p>
            <a:r>
              <a:rPr lang="en-US" dirty="0"/>
              <a:t>Duplex, Triplex, &amp; </a:t>
            </a:r>
            <a:r>
              <a:rPr lang="en-US" dirty="0" err="1"/>
              <a:t>Fourplex</a:t>
            </a:r>
            <a:endParaRPr lang="en-US" dirty="0"/>
          </a:p>
          <a:p>
            <a:r>
              <a:rPr lang="en-US" dirty="0"/>
              <a:t>5 to 15 units</a:t>
            </a:r>
          </a:p>
          <a:p>
            <a:r>
              <a:rPr lang="en-US" dirty="0"/>
              <a:t>Over 15 units (FBIs &amp; Private Sellers)</a:t>
            </a:r>
          </a:p>
        </p:txBody>
      </p:sp>
      <p:pic>
        <p:nvPicPr>
          <p:cNvPr id="5" name="Picture 4"/>
          <p:cNvPicPr>
            <a:picLocks noChangeAspect="1"/>
          </p:cNvPicPr>
          <p:nvPr/>
        </p:nvPicPr>
        <p:blipFill>
          <a:blip r:embed="rId2"/>
          <a:stretch>
            <a:fillRect/>
          </a:stretch>
        </p:blipFill>
        <p:spPr>
          <a:xfrm>
            <a:off x="7813659" y="3663106"/>
            <a:ext cx="4439629" cy="2786832"/>
          </a:xfrm>
          <a:prstGeom prst="rect">
            <a:avLst/>
          </a:prstGeom>
        </p:spPr>
      </p:pic>
      <p:sp>
        <p:nvSpPr>
          <p:cNvPr id="17" name="Rectangle 16">
            <a:extLst>
              <a:ext uri="{FF2B5EF4-FFF2-40B4-BE49-F238E27FC236}">
                <a16:creationId xmlns="" xmlns:a16="http://schemas.microsoft.com/office/drawing/2014/main" id="{CBA76D7A-F031-4C68-AA2F-D296241DDC0C}"/>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2117882A-E071-48B2-9EAC-E8EE1495FE31}"/>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8" name="Picture 17">
            <a:extLst>
              <a:ext uri="{FF2B5EF4-FFF2-40B4-BE49-F238E27FC236}">
                <a16:creationId xmlns="" xmlns:a16="http://schemas.microsoft.com/office/drawing/2014/main" id="{34797944-9B8A-4D77-8BE9-75C36DD77240}"/>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98847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1902" y="907021"/>
            <a:ext cx="7279341" cy="559961"/>
          </a:xfrm>
          <a:prstGeom prst="rect">
            <a:avLst/>
          </a:prstGeom>
        </p:spPr>
        <p:txBody>
          <a:bodyPr wrap="square">
            <a:spAutoFit/>
          </a:bodyPr>
          <a:lstStyle/>
          <a:p>
            <a:pPr>
              <a:lnSpc>
                <a:spcPct val="120000"/>
              </a:lnSpc>
            </a:pPr>
            <a:r>
              <a:rPr lang="en-US" sz="2800" dirty="0">
                <a:latin typeface="Lucida Sans" panose="020B0602030504020204" pitchFamily="34" charset="0"/>
              </a:rPr>
              <a:t>Creation of new non-LIHTC Tools (Cont.) </a:t>
            </a:r>
          </a:p>
        </p:txBody>
      </p:sp>
      <p:sp>
        <p:nvSpPr>
          <p:cNvPr id="2" name="TextBox 1"/>
          <p:cNvSpPr txBox="1"/>
          <p:nvPr/>
        </p:nvSpPr>
        <p:spPr>
          <a:xfrm>
            <a:off x="410158" y="2400267"/>
            <a:ext cx="7422889" cy="3816429"/>
          </a:xfrm>
          <a:prstGeom prst="rect">
            <a:avLst/>
          </a:prstGeom>
          <a:noFill/>
        </p:spPr>
        <p:txBody>
          <a:bodyPr wrap="square" rtlCol="0">
            <a:spAutoFit/>
          </a:bodyPr>
          <a:lstStyle/>
          <a:p>
            <a:r>
              <a:rPr lang="en-US" sz="1600" b="1" dirty="0">
                <a:latin typeface="Lucida Sans" panose="020B0602030504020204" pitchFamily="34" charset="0"/>
              </a:rPr>
              <a:t>SFRs &amp; ADUs</a:t>
            </a:r>
          </a:p>
          <a:p>
            <a:r>
              <a:rPr lang="en-US" sz="1600" dirty="0">
                <a:latin typeface="Lucida Sans" panose="020B0602030504020204" pitchFamily="34" charset="0"/>
              </a:rPr>
              <a:t>Modify current $100k/unit for non-LIHTC projects to </a:t>
            </a:r>
            <a:r>
              <a:rPr lang="en-US" sz="1600" b="1" dirty="0">
                <a:latin typeface="Lucida Sans" panose="020B0602030504020204" pitchFamily="34" charset="0"/>
              </a:rPr>
              <a:t>$100k/bedroom </a:t>
            </a:r>
            <a:r>
              <a:rPr lang="en-US" sz="1600" dirty="0">
                <a:latin typeface="Lucida Sans" panose="020B0602030504020204" pitchFamily="34" charset="0"/>
              </a:rPr>
              <a:t>when applying to SFRs and ADUs.  Therefore, this method creates an incentive to effectuate bigger SFRs and ADUs</a:t>
            </a:r>
          </a:p>
          <a:p>
            <a:endParaRPr lang="en-US" sz="1600" dirty="0">
              <a:latin typeface="Lucida Sans" panose="020B0602030504020204" pitchFamily="34" charset="0"/>
            </a:endParaRPr>
          </a:p>
          <a:p>
            <a:r>
              <a:rPr lang="en-US" sz="1600" b="1" dirty="0">
                <a:latin typeface="Lucida Sans" panose="020B0602030504020204" pitchFamily="34" charset="0"/>
              </a:rPr>
              <a:t>Duplex, Triplex and </a:t>
            </a:r>
            <a:r>
              <a:rPr lang="en-US" sz="1600" b="1" dirty="0" err="1">
                <a:latin typeface="Lucida Sans" panose="020B0602030504020204" pitchFamily="34" charset="0"/>
              </a:rPr>
              <a:t>Fourplex</a:t>
            </a:r>
            <a:r>
              <a:rPr lang="en-US" sz="1600" b="1" dirty="0">
                <a:latin typeface="Lucida Sans" panose="020B0602030504020204" pitchFamily="34" charset="0"/>
              </a:rPr>
              <a:t> (under 5 units)</a:t>
            </a:r>
          </a:p>
          <a:p>
            <a:r>
              <a:rPr lang="en-US" sz="1600" dirty="0">
                <a:latin typeface="Lucida Sans" panose="020B0602030504020204" pitchFamily="34" charset="0"/>
              </a:rPr>
              <a:t>Allow increase from the current $100k/unit for non-LIHTC projects to </a:t>
            </a:r>
            <a:r>
              <a:rPr lang="en-US" sz="1600" b="1" dirty="0">
                <a:latin typeface="Lucida Sans" panose="020B0602030504020204" pitchFamily="34" charset="0"/>
              </a:rPr>
              <a:t>$210k/unit</a:t>
            </a:r>
            <a:r>
              <a:rPr lang="en-US" sz="1600" dirty="0">
                <a:latin typeface="Lucida Sans" panose="020B0602030504020204" pitchFamily="34" charset="0"/>
              </a:rPr>
              <a:t>, provided each unit is at least a two-bedroom unit or the average bedrooms per unit of the entire development equals two per unit.</a:t>
            </a:r>
          </a:p>
          <a:p>
            <a:endParaRPr lang="en-US" sz="1600" dirty="0">
              <a:latin typeface="Lucida Sans" panose="020B0602030504020204" pitchFamily="34" charset="0"/>
            </a:endParaRPr>
          </a:p>
          <a:p>
            <a:r>
              <a:rPr lang="en-US" sz="1600" b="1" dirty="0">
                <a:latin typeface="Lucida Sans" panose="020B0602030504020204" pitchFamily="34" charset="0"/>
              </a:rPr>
              <a:t>5 to 15 Units &amp; Greater than 15 Units Developments</a:t>
            </a:r>
          </a:p>
          <a:p>
            <a:r>
              <a:rPr lang="en-US" sz="1600" dirty="0">
                <a:latin typeface="Lucida Sans" panose="020B0602030504020204" pitchFamily="34" charset="0"/>
              </a:rPr>
              <a:t>Allow increase from the current $100k/unit for non-LIHTC projects to </a:t>
            </a:r>
            <a:r>
              <a:rPr lang="en-US" sz="1600" b="1" dirty="0">
                <a:latin typeface="Lucida Sans" panose="020B0602030504020204" pitchFamily="34" charset="0"/>
              </a:rPr>
              <a:t>$180k/unit</a:t>
            </a:r>
            <a:r>
              <a:rPr lang="en-US" sz="1600" dirty="0">
                <a:latin typeface="Lucida Sans" panose="020B0602030504020204" pitchFamily="34" charset="0"/>
              </a:rPr>
              <a:t>.</a:t>
            </a:r>
          </a:p>
          <a:p>
            <a:endParaRPr lang="en-US" dirty="0"/>
          </a:p>
        </p:txBody>
      </p:sp>
      <p:pic>
        <p:nvPicPr>
          <p:cNvPr id="17" name="Picture 16" descr="Image result for pics of an accessory dwelling units floor pla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53080" y="2719382"/>
            <a:ext cx="3966434" cy="3332089"/>
          </a:xfrm>
          <a:prstGeom prst="rect">
            <a:avLst/>
          </a:prstGeom>
          <a:noFill/>
          <a:ln>
            <a:noFill/>
          </a:ln>
        </p:spPr>
      </p:pic>
      <p:sp>
        <p:nvSpPr>
          <p:cNvPr id="18" name="Rectangle 17">
            <a:extLst>
              <a:ext uri="{FF2B5EF4-FFF2-40B4-BE49-F238E27FC236}">
                <a16:creationId xmlns="" xmlns:a16="http://schemas.microsoft.com/office/drawing/2014/main" id="{C6ADDAC8-6613-4722-B9FE-D634D107C555}"/>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542E38EA-FDA2-4643-A727-332FCDFB134F}"/>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9" name="Picture 18">
            <a:extLst>
              <a:ext uri="{FF2B5EF4-FFF2-40B4-BE49-F238E27FC236}">
                <a16:creationId xmlns="" xmlns:a16="http://schemas.microsoft.com/office/drawing/2014/main" id="{8590CBF3-C609-4BB5-9B5D-622388616EAB}"/>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78315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4">
                <a:shade val="45000"/>
                <a:satMod val="135000"/>
              </a:schemeClr>
              <a:prstClr val="white"/>
            </a:duotone>
          </a:blip>
          <a:stretch>
            <a:fillRect/>
          </a:stretch>
        </p:blipFill>
        <p:spPr>
          <a:xfrm>
            <a:off x="0" y="1401932"/>
            <a:ext cx="6742712" cy="5167312"/>
          </a:xfrm>
          <a:prstGeom prst="rect">
            <a:avLst/>
          </a:prstGeom>
        </p:spPr>
      </p:pic>
      <p:sp>
        <p:nvSpPr>
          <p:cNvPr id="2" name="Title 1"/>
          <p:cNvSpPr>
            <a:spLocks noGrp="1"/>
          </p:cNvSpPr>
          <p:nvPr>
            <p:ph type="title"/>
          </p:nvPr>
        </p:nvSpPr>
        <p:spPr>
          <a:xfrm>
            <a:off x="1254643" y="1345786"/>
            <a:ext cx="3683117" cy="2951894"/>
          </a:xfrm>
        </p:spPr>
        <p:txBody>
          <a:bodyPr>
            <a:normAutofit/>
          </a:bodyPr>
          <a:lstStyle/>
          <a:p>
            <a:pPr algn="ctr"/>
            <a:r>
              <a:rPr lang="en-US" sz="3200" b="1" dirty="0">
                <a:solidFill>
                  <a:srgbClr val="C00000"/>
                </a:solidFill>
                <a:latin typeface="Lucida Sans" panose="020B0602030504020204" pitchFamily="34" charset="0"/>
              </a:rPr>
              <a:t>1. Current </a:t>
            </a:r>
            <a:br>
              <a:rPr lang="en-US" sz="3200" b="1" dirty="0">
                <a:solidFill>
                  <a:srgbClr val="C00000"/>
                </a:solidFill>
                <a:latin typeface="Lucida Sans" panose="020B0602030504020204" pitchFamily="34" charset="0"/>
              </a:rPr>
            </a:br>
            <a:r>
              <a:rPr lang="en-US" sz="3200" b="1" dirty="0">
                <a:solidFill>
                  <a:srgbClr val="C00000"/>
                </a:solidFill>
                <a:latin typeface="Lucida Sans" panose="020B0602030504020204" pitchFamily="34" charset="0"/>
              </a:rPr>
              <a:t>Challenges</a:t>
            </a:r>
          </a:p>
        </p:txBody>
      </p:sp>
      <p:grpSp>
        <p:nvGrpSpPr>
          <p:cNvPr id="9" name="Group 8"/>
          <p:cNvGrpSpPr/>
          <p:nvPr/>
        </p:nvGrpSpPr>
        <p:grpSpPr>
          <a:xfrm>
            <a:off x="0" y="1059220"/>
            <a:ext cx="12239694" cy="5809289"/>
            <a:chOff x="0" y="1059220"/>
            <a:chExt cx="12239694" cy="5809289"/>
          </a:xfrm>
        </p:grpSpPr>
        <p:grpSp>
          <p:nvGrpSpPr>
            <p:cNvPr id="10" name="Group 9"/>
            <p:cNvGrpSpPr/>
            <p:nvPr/>
          </p:nvGrpSpPr>
          <p:grpSpPr>
            <a:xfrm>
              <a:off x="0" y="1059220"/>
              <a:ext cx="12239694" cy="5809289"/>
              <a:chOff x="0" y="1059220"/>
              <a:chExt cx="12239694" cy="5809289"/>
            </a:xfrm>
          </p:grpSpPr>
          <p:pic>
            <p:nvPicPr>
              <p:cNvPr id="12" name="Picture 11"/>
              <p:cNvPicPr>
                <a:picLocks noChangeAspect="1"/>
              </p:cNvPicPr>
              <p:nvPr/>
            </p:nvPicPr>
            <p:blipFill>
              <a:blip r:embed="rId3"/>
              <a:stretch>
                <a:fillRect/>
              </a:stretch>
            </p:blipFill>
            <p:spPr>
              <a:xfrm>
                <a:off x="9226453" y="1059220"/>
                <a:ext cx="1509510" cy="948772"/>
              </a:xfrm>
              <a:prstGeom prst="rect">
                <a:avLst/>
              </a:prstGeom>
            </p:spPr>
          </p:pic>
          <p:sp>
            <p:nvSpPr>
              <p:cNvPr id="14" name="Rectangle 13"/>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grpSp>
      <p:sp>
        <p:nvSpPr>
          <p:cNvPr id="15" name="Rectangle 14"/>
          <p:cNvSpPr/>
          <p:nvPr/>
        </p:nvSpPr>
        <p:spPr>
          <a:xfrm>
            <a:off x="-38100" y="4151509"/>
            <a:ext cx="6076950" cy="3754874"/>
          </a:xfrm>
          <a:prstGeom prst="rect">
            <a:avLst/>
          </a:prstGeom>
        </p:spPr>
        <p:txBody>
          <a:bodyPr wrap="square">
            <a:spAutoFit/>
          </a:bodyPr>
          <a:lstStyle/>
          <a:p>
            <a:r>
              <a:rPr lang="en-US" sz="1400" b="1" dirty="0">
                <a:solidFill>
                  <a:schemeClr val="bg1">
                    <a:lumMod val="65000"/>
                  </a:schemeClr>
                </a:solidFill>
                <a:latin typeface="Lucida Sans" panose="020B0602030504020204" pitchFamily="34" charset="0"/>
              </a:rPr>
              <a:t>Costs are too high</a:t>
            </a:r>
          </a:p>
          <a:p>
            <a:endParaRPr lang="en-US" sz="1400" b="1" dirty="0">
              <a:solidFill>
                <a:schemeClr val="bg1">
                  <a:lumMod val="65000"/>
                </a:schemeClr>
              </a:solidFill>
              <a:latin typeface="Lucida Sans" panose="020B0602030504020204" pitchFamily="34" charset="0"/>
            </a:endParaRPr>
          </a:p>
          <a:p>
            <a:r>
              <a:rPr lang="en-US" sz="1400" b="1" dirty="0">
                <a:solidFill>
                  <a:schemeClr val="bg1">
                    <a:lumMod val="65000"/>
                  </a:schemeClr>
                </a:solidFill>
                <a:latin typeface="Lucida Sans" panose="020B0602030504020204" pitchFamily="34" charset="0"/>
              </a:rPr>
              <a:t>One methodology to finance </a:t>
            </a:r>
          </a:p>
          <a:p>
            <a:endParaRPr lang="en-US" sz="1400" b="1" dirty="0">
              <a:solidFill>
                <a:schemeClr val="bg1">
                  <a:lumMod val="65000"/>
                </a:schemeClr>
              </a:solidFill>
              <a:latin typeface="Lucida Sans" panose="020B0602030504020204" pitchFamily="34" charset="0"/>
            </a:endParaRPr>
          </a:p>
          <a:p>
            <a:r>
              <a:rPr lang="en-US" sz="1400" b="1" dirty="0">
                <a:solidFill>
                  <a:schemeClr val="bg1">
                    <a:lumMod val="65000"/>
                  </a:schemeClr>
                </a:solidFill>
                <a:latin typeface="Lucida Sans" panose="020B0602030504020204" pitchFamily="34" charset="0"/>
              </a:rPr>
              <a:t>                 One construction typology</a:t>
            </a:r>
          </a:p>
          <a:p>
            <a:endParaRPr lang="en-US" sz="1400" b="1" dirty="0">
              <a:solidFill>
                <a:schemeClr val="bg1">
                  <a:lumMod val="65000"/>
                </a:schemeClr>
              </a:solidFill>
              <a:latin typeface="Lucida Sans" panose="020B0602030504020204" pitchFamily="34" charset="0"/>
            </a:endParaRPr>
          </a:p>
          <a:p>
            <a:r>
              <a:rPr lang="en-US" sz="1400" b="1" dirty="0">
                <a:solidFill>
                  <a:schemeClr val="bg1">
                    <a:lumMod val="65000"/>
                  </a:schemeClr>
                </a:solidFill>
                <a:latin typeface="Lucida Sans" panose="020B0602030504020204" pitchFamily="34" charset="0"/>
              </a:rPr>
              <a:t>Mismatch between sites and favorable land use</a:t>
            </a:r>
          </a:p>
          <a:p>
            <a:endParaRPr lang="en-US" sz="1400" b="1" dirty="0">
              <a:solidFill>
                <a:schemeClr val="bg1">
                  <a:lumMod val="65000"/>
                </a:schemeClr>
              </a:solidFill>
              <a:latin typeface="Lucida Sans" panose="020B0602030504020204" pitchFamily="34" charset="0"/>
            </a:endParaRPr>
          </a:p>
          <a:p>
            <a:r>
              <a:rPr lang="en-US" sz="1400" b="1" dirty="0">
                <a:solidFill>
                  <a:schemeClr val="bg1">
                    <a:lumMod val="65000"/>
                  </a:schemeClr>
                </a:solidFill>
                <a:latin typeface="Lucida Sans" panose="020B0602030504020204" pitchFamily="34" charset="0"/>
              </a:rPr>
              <a:t>                                                  Lengthy process to build </a:t>
            </a:r>
          </a:p>
          <a:p>
            <a:r>
              <a:rPr lang="en-US" sz="1400" b="1" dirty="0">
                <a:solidFill>
                  <a:schemeClr val="bg1">
                    <a:lumMod val="65000"/>
                  </a:schemeClr>
                </a:solidFill>
                <a:latin typeface="Lucida Sans" panose="020B0602030504020204" pitchFamily="34" charset="0"/>
              </a:rPr>
              <a:t>   </a:t>
            </a:r>
          </a:p>
          <a:p>
            <a:endParaRPr lang="en-US" sz="1400" b="1" dirty="0">
              <a:solidFill>
                <a:schemeClr val="bg1">
                  <a:lumMod val="65000"/>
                </a:schemeClr>
              </a:solidFill>
              <a:latin typeface="Lucida Sans" panose="020B0602030504020204" pitchFamily="34" charset="0"/>
            </a:endParaRPr>
          </a:p>
          <a:p>
            <a:r>
              <a:rPr lang="en-US" sz="1400" b="1" dirty="0">
                <a:solidFill>
                  <a:schemeClr val="bg1">
                    <a:lumMod val="65000"/>
                  </a:schemeClr>
                </a:solidFill>
                <a:latin typeface="Lucida Sans" panose="020B0602030504020204" pitchFamily="34" charset="0"/>
              </a:rPr>
              <a:t> </a:t>
            </a:r>
          </a:p>
          <a:p>
            <a:endParaRPr lang="en-US" sz="1400" b="1" dirty="0">
              <a:solidFill>
                <a:schemeClr val="bg1">
                  <a:lumMod val="65000"/>
                </a:schemeClr>
              </a:solidFill>
              <a:latin typeface="Lucida Sans" panose="020B0602030504020204" pitchFamily="34" charset="0"/>
            </a:endParaRPr>
          </a:p>
          <a:p>
            <a:endParaRPr lang="en-US" sz="1400" b="1" dirty="0">
              <a:solidFill>
                <a:schemeClr val="bg1">
                  <a:lumMod val="65000"/>
                </a:schemeClr>
              </a:solidFill>
              <a:latin typeface="Lucida Sans" panose="020B0602030504020204" pitchFamily="34" charset="0"/>
            </a:endParaRPr>
          </a:p>
          <a:p>
            <a:endParaRPr lang="en-US" sz="1400" b="1" dirty="0">
              <a:solidFill>
                <a:schemeClr val="bg1">
                  <a:lumMod val="65000"/>
                </a:schemeClr>
              </a:solidFill>
              <a:latin typeface="Lucida Sans" panose="020B0602030504020204" pitchFamily="34" charset="0"/>
            </a:endParaRPr>
          </a:p>
          <a:p>
            <a:endParaRPr lang="en-US" sz="1400" b="1" dirty="0">
              <a:solidFill>
                <a:schemeClr val="bg1">
                  <a:lumMod val="65000"/>
                </a:schemeClr>
              </a:solidFill>
              <a:latin typeface="Lucida Sans" panose="020B0602030504020204" pitchFamily="34" charset="0"/>
            </a:endParaRPr>
          </a:p>
          <a:p>
            <a:endParaRPr lang="en-US" sz="1400" b="1" dirty="0">
              <a:solidFill>
                <a:schemeClr val="bg1">
                  <a:lumMod val="65000"/>
                </a:schemeClr>
              </a:solidFill>
              <a:latin typeface="Lucida Sans" panose="020B0602030504020204" pitchFamily="34" charset="0"/>
            </a:endParaRPr>
          </a:p>
        </p:txBody>
      </p:sp>
      <p:sp>
        <p:nvSpPr>
          <p:cNvPr id="16" name="Rectangle 15">
            <a:extLst>
              <a:ext uri="{FF2B5EF4-FFF2-40B4-BE49-F238E27FC236}">
                <a16:creationId xmlns="" xmlns:a16="http://schemas.microsoft.com/office/drawing/2014/main" id="{79F67A53-4289-4D8B-9FA1-5355AD0582A2}"/>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7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295" y="1059220"/>
            <a:ext cx="9337724" cy="833476"/>
          </a:xfrm>
        </p:spPr>
        <p:txBody>
          <a:bodyPr anchor="t">
            <a:noAutofit/>
          </a:bodyPr>
          <a:lstStyle/>
          <a:p>
            <a:pPr algn="l"/>
            <a:r>
              <a:rPr lang="en-US" sz="2800" dirty="0">
                <a:latin typeface="Lucida Sans" panose="020B0602030504020204" pitchFamily="34" charset="0"/>
              </a:rPr>
              <a:t>Land/Construction Cost Too High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951" y="2313908"/>
            <a:ext cx="1653511" cy="165351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743" y="2229560"/>
            <a:ext cx="1788678" cy="1788678"/>
          </a:xfrm>
          <a:prstGeom prst="rect">
            <a:avLst/>
          </a:prstGeom>
        </p:spPr>
      </p:pic>
      <p:sp>
        <p:nvSpPr>
          <p:cNvPr id="16" name="Rectangle 15"/>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633" y="1719301"/>
            <a:ext cx="7928890" cy="2554545"/>
          </a:xfrm>
          <a:prstGeom prst="rect">
            <a:avLst/>
          </a:prstGeom>
        </p:spPr>
        <p:txBody>
          <a:bodyPr wrap="square">
            <a:spAutoFit/>
          </a:bodyPr>
          <a:lstStyle/>
          <a:p>
            <a:pPr marL="457200" indent="-457200">
              <a:buFont typeface="Arial" panose="020B0604020202020204" pitchFamily="34" charset="0"/>
              <a:buChar char="•"/>
            </a:pPr>
            <a:r>
              <a:rPr lang="en-US" sz="2000" dirty="0">
                <a:latin typeface="Lucida Sans" panose="020B0602030504020204" pitchFamily="34" charset="0"/>
              </a:rPr>
              <a:t>Cost for a Studio unit </a:t>
            </a:r>
            <a:r>
              <a:rPr lang="en-US" sz="2000" dirty="0" smtClean="0">
                <a:latin typeface="Lucida Sans" panose="020B0602030504020204" pitchFamily="34" charset="0"/>
              </a:rPr>
              <a:t>is between $450,000 and $550,000, with larger units costing more</a:t>
            </a:r>
            <a:endParaRPr lang="en-US" sz="2000" dirty="0">
              <a:latin typeface="Lucida Sans" panose="020B0602030504020204" pitchFamily="34" charset="0"/>
            </a:endParaRPr>
          </a:p>
          <a:p>
            <a:pPr marL="457200" indent="-457200">
              <a:buFont typeface="Arial" panose="020B0604020202020204" pitchFamily="34" charset="0"/>
              <a:buChar char="•"/>
            </a:pPr>
            <a:r>
              <a:rPr lang="en-US" sz="2000" dirty="0">
                <a:latin typeface="Lucida Sans" panose="020B0602030504020204" pitchFamily="34" charset="0"/>
              </a:rPr>
              <a:t>Land is usually at least 10% of TDC</a:t>
            </a:r>
          </a:p>
          <a:p>
            <a:pPr marL="457200" indent="-457200">
              <a:buFont typeface="Arial" panose="020B0604020202020204" pitchFamily="34" charset="0"/>
              <a:buChar char="•"/>
            </a:pPr>
            <a:r>
              <a:rPr lang="en-US" sz="2000" dirty="0">
                <a:latin typeface="Lucida Sans" panose="020B0602030504020204" pitchFamily="34" charset="0"/>
              </a:rPr>
              <a:t>Given infill construction in LA and typical parking requirements, Parking/Concrete podium is usually at least 7% of TDC</a:t>
            </a:r>
          </a:p>
          <a:p>
            <a:pPr marL="457200" indent="-457200">
              <a:buFont typeface="Arial" panose="020B0604020202020204" pitchFamily="34" charset="0"/>
              <a:buChar char="•"/>
            </a:pPr>
            <a:r>
              <a:rPr lang="en-US" sz="2000" dirty="0">
                <a:latin typeface="Lucida Sans" panose="020B0602030504020204" pitchFamily="34" charset="0"/>
              </a:rPr>
              <a:t>Usually financed w/ 4% or 9% LIHTCs</a:t>
            </a:r>
          </a:p>
          <a:p>
            <a:pPr marL="457200" indent="-457200">
              <a:buFont typeface="Arial" panose="020B0604020202020204" pitchFamily="34" charset="0"/>
              <a:buChar char="•"/>
            </a:pPr>
            <a:r>
              <a:rPr lang="en-US" sz="2000" dirty="0">
                <a:latin typeface="Lucida Sans" panose="020B0602030504020204" pitchFamily="34" charset="0"/>
              </a:rPr>
              <a:t>Smaller PSH projects (under 40 units) cost more</a:t>
            </a:r>
          </a:p>
        </p:txBody>
      </p:sp>
      <p:graphicFrame>
        <p:nvGraphicFramePr>
          <p:cNvPr id="18" name="Chart 17"/>
          <p:cNvGraphicFramePr>
            <a:graphicFrameLocks/>
          </p:cNvGraphicFramePr>
          <p:nvPr>
            <p:extLst>
              <p:ext uri="{D42A27DB-BD31-4B8C-83A1-F6EECF244321}">
                <p14:modId xmlns:p14="http://schemas.microsoft.com/office/powerpoint/2010/main" val="2992595469"/>
              </p:ext>
            </p:extLst>
          </p:nvPr>
        </p:nvGraphicFramePr>
        <p:xfrm>
          <a:off x="7080318" y="4015314"/>
          <a:ext cx="4100029" cy="251248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0260743" y="5271556"/>
            <a:ext cx="1685077" cy="338554"/>
          </a:xfrm>
          <a:prstGeom prst="rect">
            <a:avLst/>
          </a:prstGeom>
          <a:noFill/>
        </p:spPr>
        <p:txBody>
          <a:bodyPr wrap="none" rtlCol="0">
            <a:spAutoFit/>
          </a:bodyPr>
          <a:lstStyle/>
          <a:p>
            <a:r>
              <a:rPr lang="en-US" sz="1600" dirty="0">
                <a:latin typeface="Lucida Sans" panose="020B0602030504020204" pitchFamily="34" charset="0"/>
              </a:rPr>
              <a:t>=$500k/Studio</a:t>
            </a:r>
          </a:p>
        </p:txBody>
      </p:sp>
      <p:sp>
        <p:nvSpPr>
          <p:cNvPr id="17" name="Rectangle 16">
            <a:extLst>
              <a:ext uri="{FF2B5EF4-FFF2-40B4-BE49-F238E27FC236}">
                <a16:creationId xmlns="" xmlns:a16="http://schemas.microsoft.com/office/drawing/2014/main" id="{45DCBE48-79E7-4679-A81B-ECA39A534B3B}"/>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0BDA885D-7008-44EB-9C24-BD820EA2EA68}"/>
              </a:ext>
            </a:extLst>
          </p:cNvPr>
          <p:cNvPicPr>
            <a:picLocks noChangeAspect="1"/>
          </p:cNvPicPr>
          <p:nvPr/>
        </p:nvPicPr>
        <p:blipFill>
          <a:blip r:embed="rId5"/>
          <a:stretch>
            <a:fillRect/>
          </a:stretch>
        </p:blipFill>
        <p:spPr>
          <a:xfrm>
            <a:off x="9226453" y="1059220"/>
            <a:ext cx="1509510" cy="948772"/>
          </a:xfrm>
          <a:prstGeom prst="rect">
            <a:avLst/>
          </a:prstGeom>
        </p:spPr>
      </p:pic>
      <p:pic>
        <p:nvPicPr>
          <p:cNvPr id="19" name="Picture 18">
            <a:extLst>
              <a:ext uri="{FF2B5EF4-FFF2-40B4-BE49-F238E27FC236}">
                <a16:creationId xmlns="" xmlns:a16="http://schemas.microsoft.com/office/drawing/2014/main" id="{66327EA6-64DF-4EF7-9B2B-93C949D77C51}"/>
              </a:ext>
            </a:extLst>
          </p:cNvPr>
          <p:cNvPicPr>
            <a:picLocks noChangeAspect="1"/>
          </p:cNvPicPr>
          <p:nvPr/>
        </p:nvPicPr>
        <p:blipFill rotWithShape="1">
          <a:blip r:embed="rId6">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3391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flipH="1">
            <a:off x="20400" y="2873829"/>
            <a:ext cx="4714886" cy="3819176"/>
          </a:xfrm>
          <a:prstGeom prst="rect">
            <a:avLst/>
          </a:prstGeom>
        </p:spPr>
      </p:pic>
      <p:sp>
        <p:nvSpPr>
          <p:cNvPr id="2" name="Title 1"/>
          <p:cNvSpPr>
            <a:spLocks noGrp="1"/>
          </p:cNvSpPr>
          <p:nvPr>
            <p:ph type="title"/>
          </p:nvPr>
        </p:nvSpPr>
        <p:spPr>
          <a:xfrm>
            <a:off x="613145" y="1060497"/>
            <a:ext cx="6847026" cy="874248"/>
          </a:xfrm>
        </p:spPr>
        <p:txBody>
          <a:bodyPr anchor="t">
            <a:noAutofit/>
          </a:bodyPr>
          <a:lstStyle/>
          <a:p>
            <a:r>
              <a:rPr lang="en-US" sz="2800" b="1" dirty="0">
                <a:latin typeface="Lucida Sans" panose="020B0602030504020204" pitchFamily="34" charset="0"/>
              </a:rPr>
              <a:t>Lengthy Process to Build</a:t>
            </a:r>
            <a:br>
              <a:rPr lang="en-US" sz="2800" b="1" dirty="0">
                <a:latin typeface="Lucida Sans" panose="020B0602030504020204" pitchFamily="34" charset="0"/>
              </a:rPr>
            </a:br>
            <a:endParaRPr lang="en-US" sz="2800" b="1" dirty="0">
              <a:latin typeface="Lucida Sans" panose="020B0602030504020204" pitchFamily="34" charset="0"/>
            </a:endParaRPr>
          </a:p>
        </p:txBody>
      </p:sp>
      <p:sp>
        <p:nvSpPr>
          <p:cNvPr id="15" name="Rectangle 14"/>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49359" y="2613392"/>
            <a:ext cx="7618879" cy="1631216"/>
          </a:xfrm>
          <a:prstGeom prst="rect">
            <a:avLst/>
          </a:prstGeom>
        </p:spPr>
        <p:txBody>
          <a:bodyPr wrap="square">
            <a:spAutoFit/>
          </a:bodyPr>
          <a:lstStyle/>
          <a:p>
            <a:pPr marL="457200" indent="-457200">
              <a:buFont typeface="Arial" panose="020B0604020202020204" pitchFamily="34" charset="0"/>
              <a:buChar char="•"/>
            </a:pPr>
            <a:r>
              <a:rPr lang="en-US" sz="2000" dirty="0">
                <a:latin typeface="Lucida Sans" panose="020B0602030504020204" pitchFamily="34" charset="0"/>
              </a:rPr>
              <a:t>One building takes approximately 5-6 years to develop</a:t>
            </a:r>
          </a:p>
          <a:p>
            <a:pPr marL="457200" indent="-457200">
              <a:buFont typeface="Arial" panose="020B0604020202020204" pitchFamily="34" charset="0"/>
              <a:buChar char="•"/>
            </a:pPr>
            <a:r>
              <a:rPr lang="en-US" sz="2000" dirty="0">
                <a:latin typeface="Lucida Sans" panose="020B0602030504020204" pitchFamily="34" charset="0"/>
              </a:rPr>
              <a:t>Given programmatic requirements (leveraging) with public $’s, it takes too long to assemble capital stack</a:t>
            </a:r>
          </a:p>
          <a:p>
            <a:pPr marL="457200" indent="-457200">
              <a:buFont typeface="Arial" panose="020B0604020202020204" pitchFamily="34" charset="0"/>
              <a:buChar char="•"/>
            </a:pPr>
            <a:r>
              <a:rPr lang="en-US" sz="2000" dirty="0">
                <a:latin typeface="Lucida Sans" panose="020B0602030504020204" pitchFamily="34" charset="0"/>
              </a:rPr>
              <a:t>Given the mismatch between available sites &amp; favorable land use TOC/entitlements, it adds time</a:t>
            </a:r>
            <a:endParaRPr lang="en-US" sz="2000" dirty="0"/>
          </a:p>
        </p:txBody>
      </p:sp>
      <p:sp>
        <p:nvSpPr>
          <p:cNvPr id="16" name="Rectangle 15">
            <a:extLst>
              <a:ext uri="{FF2B5EF4-FFF2-40B4-BE49-F238E27FC236}">
                <a16:creationId xmlns="" xmlns:a16="http://schemas.microsoft.com/office/drawing/2014/main" id="{4970898A-03A8-49A5-9D7B-6846F545931A}"/>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8882F677-9279-4B03-BEFB-F9887016E224}"/>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7" name="Picture 16">
            <a:extLst>
              <a:ext uri="{FF2B5EF4-FFF2-40B4-BE49-F238E27FC236}">
                <a16:creationId xmlns="" xmlns:a16="http://schemas.microsoft.com/office/drawing/2014/main" id="{74312FAF-2818-45A4-B276-AA380DC84AA7}"/>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49239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5239888"/>
            <a:ext cx="3781168" cy="122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0281" y="2739173"/>
            <a:ext cx="4231343" cy="86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41694" y="5231050"/>
            <a:ext cx="3621741" cy="882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4066" y="1075547"/>
            <a:ext cx="7674430" cy="1780832"/>
          </a:xfrm>
        </p:spPr>
        <p:txBody>
          <a:bodyPr anchor="t">
            <a:noAutofit/>
          </a:bodyPr>
          <a:lstStyle/>
          <a:p>
            <a:pPr>
              <a:lnSpc>
                <a:spcPct val="100000"/>
              </a:lnSpc>
            </a:pPr>
            <a:r>
              <a:rPr lang="en-US" sz="2800" dirty="0">
                <a:latin typeface="Lucida Sans" panose="020B0602030504020204" pitchFamily="34" charset="0"/>
              </a:rPr>
              <a:t>Mismatch between Available Sites &amp; Favorable Land Use / TOC/ Entitlements</a:t>
            </a:r>
            <a:br>
              <a:rPr lang="en-US" sz="2800" dirty="0">
                <a:latin typeface="Lucida Sans" panose="020B0602030504020204" pitchFamily="34" charset="0"/>
              </a:rPr>
            </a:br>
            <a:endParaRPr lang="en-US" sz="1200" dirty="0">
              <a:latin typeface="Lucida Sans" panose="020B0602030504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41" t="4445" r="7583" b="29661"/>
          <a:stretch/>
        </p:blipFill>
        <p:spPr>
          <a:xfrm>
            <a:off x="7966661" y="2347427"/>
            <a:ext cx="3919591" cy="3766502"/>
          </a:xfrm>
          <a:prstGeom prst="rect">
            <a:avLst/>
          </a:prstGeom>
        </p:spPr>
      </p:pic>
      <p:sp>
        <p:nvSpPr>
          <p:cNvPr id="16" name="Rectangle 15"/>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46296" y="3117353"/>
            <a:ext cx="6096000" cy="1077218"/>
          </a:xfrm>
          <a:prstGeom prst="rect">
            <a:avLst/>
          </a:prstGeom>
        </p:spPr>
        <p:txBody>
          <a:bodyPr>
            <a:spAutoFit/>
          </a:bodyPr>
          <a:lstStyle/>
          <a:p>
            <a:r>
              <a:rPr lang="en-US" sz="3200" dirty="0">
                <a:latin typeface="Lucida Sans" panose="020B0602030504020204" pitchFamily="34" charset="0"/>
              </a:rPr>
              <a:t/>
            </a:r>
            <a:br>
              <a:rPr lang="en-US" sz="3200" dirty="0">
                <a:latin typeface="Lucida Sans" panose="020B0602030504020204" pitchFamily="34" charset="0"/>
              </a:rPr>
            </a:br>
            <a:endParaRPr lang="en-US" sz="3200" dirty="0"/>
          </a:p>
        </p:txBody>
      </p:sp>
      <p:sp>
        <p:nvSpPr>
          <p:cNvPr id="5" name="TextBox 4"/>
          <p:cNvSpPr txBox="1"/>
          <p:nvPr/>
        </p:nvSpPr>
        <p:spPr>
          <a:xfrm>
            <a:off x="1088230" y="3636676"/>
            <a:ext cx="6481832" cy="1569660"/>
          </a:xfrm>
          <a:prstGeom prst="rect">
            <a:avLst/>
          </a:prstGeom>
          <a:noFill/>
        </p:spPr>
        <p:txBody>
          <a:bodyPr wrap="square" rtlCol="0">
            <a:spAutoFit/>
          </a:bodyPr>
          <a:lstStyle/>
          <a:p>
            <a:r>
              <a:rPr lang="en-US" sz="1600" b="1" dirty="0">
                <a:latin typeface="Lucida Sans" panose="020B0602030504020204" pitchFamily="34" charset="0"/>
              </a:rPr>
              <a:t>Current RFP</a:t>
            </a:r>
          </a:p>
          <a:p>
            <a:r>
              <a:rPr lang="en-US" sz="1600" dirty="0">
                <a:latin typeface="Lucida Sans" panose="020B0602030504020204" pitchFamily="34" charset="0"/>
              </a:rPr>
              <a:t>Address: 		14545 W. Lanark Street				Panorama City</a:t>
            </a:r>
          </a:p>
          <a:p>
            <a:r>
              <a:rPr lang="en-US" sz="1600" dirty="0">
                <a:latin typeface="Lucida Sans" panose="020B0602030504020204" pitchFamily="34" charset="0"/>
              </a:rPr>
              <a:t>Zoning:			(Q)M1-1-CDO</a:t>
            </a:r>
          </a:p>
          <a:p>
            <a:r>
              <a:rPr lang="en-US" sz="1600" dirty="0">
                <a:latin typeface="Lucida Sans" panose="020B0602030504020204" pitchFamily="34" charset="0"/>
              </a:rPr>
              <a:t>TOC:			Tier 1</a:t>
            </a:r>
          </a:p>
          <a:p>
            <a:r>
              <a:rPr lang="en-US" sz="1600" dirty="0">
                <a:latin typeface="Lucida Sans" panose="020B0602030504020204" pitchFamily="34" charset="0"/>
              </a:rPr>
              <a:t>Lop Parcel Area:		75,000 sq. ft. (1.72 acres)</a:t>
            </a:r>
          </a:p>
        </p:txBody>
      </p:sp>
      <p:sp>
        <p:nvSpPr>
          <p:cNvPr id="6" name="TextBox 5"/>
          <p:cNvSpPr txBox="1"/>
          <p:nvPr/>
        </p:nvSpPr>
        <p:spPr>
          <a:xfrm>
            <a:off x="4141694" y="5231050"/>
            <a:ext cx="3648636" cy="830997"/>
          </a:xfrm>
          <a:prstGeom prst="rect">
            <a:avLst/>
          </a:prstGeom>
          <a:noFill/>
        </p:spPr>
        <p:txBody>
          <a:bodyPr wrap="square" rtlCol="0">
            <a:spAutoFit/>
          </a:bodyPr>
          <a:lstStyle/>
          <a:p>
            <a:r>
              <a:rPr lang="en-US" sz="1600" dirty="0">
                <a:latin typeface="Lucida Sans" panose="020B0602030504020204" pitchFamily="34" charset="0"/>
              </a:rPr>
              <a:t>Average 9 months to rezone plus exposure from opposition due to public hearing</a:t>
            </a:r>
          </a:p>
        </p:txBody>
      </p:sp>
      <p:cxnSp>
        <p:nvCxnSpPr>
          <p:cNvPr id="8" name="Straight Arrow Connector 7"/>
          <p:cNvCxnSpPr>
            <a:cxnSpLocks/>
          </p:cNvCxnSpPr>
          <p:nvPr/>
        </p:nvCxnSpPr>
        <p:spPr>
          <a:xfrm flipH="1" flipV="1">
            <a:off x="5799022" y="4230309"/>
            <a:ext cx="1558475" cy="1192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38454" y="3476327"/>
            <a:ext cx="591671" cy="1030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701023" y="5029217"/>
            <a:ext cx="1183341" cy="421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0281" y="2735518"/>
            <a:ext cx="4320989" cy="830997"/>
          </a:xfrm>
          <a:prstGeom prst="rect">
            <a:avLst/>
          </a:prstGeom>
          <a:noFill/>
        </p:spPr>
        <p:txBody>
          <a:bodyPr wrap="square" rtlCol="0">
            <a:spAutoFit/>
          </a:bodyPr>
          <a:lstStyle/>
          <a:p>
            <a:r>
              <a:rPr lang="en-US" sz="1600" dirty="0">
                <a:latin typeface="Lucida Sans" panose="020B0602030504020204" pitchFamily="34" charset="0"/>
              </a:rPr>
              <a:t>This could be significantly higher given proximity to Van Nuys light rail not yet built</a:t>
            </a:r>
          </a:p>
        </p:txBody>
      </p:sp>
      <p:sp>
        <p:nvSpPr>
          <p:cNvPr id="30" name="TextBox 29"/>
          <p:cNvSpPr txBox="1"/>
          <p:nvPr/>
        </p:nvSpPr>
        <p:spPr>
          <a:xfrm>
            <a:off x="0" y="5267795"/>
            <a:ext cx="3934362" cy="1077218"/>
          </a:xfrm>
          <a:prstGeom prst="rect">
            <a:avLst/>
          </a:prstGeom>
          <a:noFill/>
        </p:spPr>
        <p:txBody>
          <a:bodyPr wrap="square" rtlCol="0">
            <a:spAutoFit/>
          </a:bodyPr>
          <a:lstStyle/>
          <a:p>
            <a:r>
              <a:rPr lang="en-US" sz="1600" dirty="0">
                <a:latin typeface="Lucida Sans" panose="020B0602030504020204" pitchFamily="34" charset="0"/>
              </a:rPr>
              <a:t>Given the rarity of this large lot, this could be subdivided for multiple developments, once higher Tier TOC is achieved</a:t>
            </a:r>
          </a:p>
        </p:txBody>
      </p:sp>
      <p:sp>
        <p:nvSpPr>
          <p:cNvPr id="21" name="Rectangle 20">
            <a:extLst>
              <a:ext uri="{FF2B5EF4-FFF2-40B4-BE49-F238E27FC236}">
                <a16:creationId xmlns="" xmlns:a16="http://schemas.microsoft.com/office/drawing/2014/main" id="{8C673268-B1B9-4C5B-B3B6-A611EC0A51F2}"/>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 xmlns:a16="http://schemas.microsoft.com/office/drawing/2014/main" id="{34DBBE1D-3DDF-4875-A6AA-3EA5F8B5D2CF}"/>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25" name="Picture 24">
            <a:extLst>
              <a:ext uri="{FF2B5EF4-FFF2-40B4-BE49-F238E27FC236}">
                <a16:creationId xmlns="" xmlns:a16="http://schemas.microsoft.com/office/drawing/2014/main" id="{51482A9A-4406-4A74-8E1D-0E7518D2DC92}"/>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406293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8" y="2481015"/>
            <a:ext cx="7440717" cy="4064963"/>
          </a:xfrm>
        </p:spPr>
        <p:txBody>
          <a:bodyPr>
            <a:noAutofit/>
          </a:bodyPr>
          <a:lstStyle/>
          <a:p>
            <a:pPr marL="457200" lvl="1" indent="0">
              <a:lnSpc>
                <a:spcPct val="120000"/>
              </a:lnSpc>
              <a:buNone/>
            </a:pPr>
            <a:r>
              <a:rPr lang="en-US" sz="2000" dirty="0">
                <a:latin typeface="Lucida Sans" panose="020B0602030504020204" pitchFamily="34" charset="0"/>
              </a:rPr>
              <a:t>As a result of LA’s continued construction demand (residential, commercial &amp; infrastructure), </a:t>
            </a:r>
            <a:r>
              <a:rPr lang="en-US" sz="2000" dirty="0" smtClean="0">
                <a:latin typeface="Lucida Sans" panose="020B0602030504020204" pitchFamily="34" charset="0"/>
              </a:rPr>
              <a:t>notwithstanding demand from recent fires, this </a:t>
            </a:r>
            <a:r>
              <a:rPr lang="en-US" sz="2000" dirty="0">
                <a:latin typeface="Lucida Sans" panose="020B0602030504020204" pitchFamily="34" charset="0"/>
              </a:rPr>
              <a:t>has resulted in higher costs specifically from construction materials and from a lower pool of subcontractors in built-up Type V construction, which is the typical method of building PSH. It is simply a function of supply and demand.</a:t>
            </a:r>
            <a:r>
              <a:rPr lang="en-US" dirty="0">
                <a:solidFill>
                  <a:srgbClr val="FF0000"/>
                </a:solidFill>
                <a:latin typeface="Lucida Sans" panose="020B0602030504020204" pitchFamily="34" charset="0"/>
              </a:rPr>
              <a:t/>
            </a:r>
            <a:br>
              <a:rPr lang="en-US" dirty="0">
                <a:solidFill>
                  <a:srgbClr val="FF0000"/>
                </a:solidFill>
                <a:latin typeface="Lucida Sans" panose="020B0602030504020204" pitchFamily="34" charset="0"/>
              </a:rPr>
            </a:br>
            <a:r>
              <a:rPr lang="en-US" dirty="0">
                <a:solidFill>
                  <a:srgbClr val="FF0000"/>
                </a:solidFill>
                <a:latin typeface="Lucida Sans" panose="020B0602030504020204" pitchFamily="34" charset="0"/>
              </a:rPr>
              <a:t/>
            </a:r>
            <a:br>
              <a:rPr lang="en-US" dirty="0">
                <a:solidFill>
                  <a:srgbClr val="FF0000"/>
                </a:solidFill>
                <a:latin typeface="Lucida Sans" panose="020B0602030504020204" pitchFamily="34" charset="0"/>
              </a:rPr>
            </a:br>
            <a:endParaRPr lang="en-US" dirty="0">
              <a:solidFill>
                <a:srgbClr val="FF0000"/>
              </a:solidFill>
              <a:latin typeface="Lucida Sans" panose="020B0602030504020204" pitchFamily="34" charset="0"/>
            </a:endParaRPr>
          </a:p>
        </p:txBody>
      </p:sp>
      <p:sp>
        <p:nvSpPr>
          <p:cNvPr id="15" name="Rectangle 14"/>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6758" y="1059220"/>
            <a:ext cx="8361186" cy="558102"/>
          </a:xfrm>
          <a:prstGeom prst="rect">
            <a:avLst/>
          </a:prstGeom>
        </p:spPr>
        <p:txBody>
          <a:bodyPr wrap="square">
            <a:spAutoFit/>
          </a:bodyPr>
          <a:lstStyle/>
          <a:p>
            <a:pPr>
              <a:lnSpc>
                <a:spcPct val="120000"/>
              </a:lnSpc>
            </a:pPr>
            <a:r>
              <a:rPr lang="en-US" sz="2800" dirty="0">
                <a:latin typeface="Lucida Sans" panose="020B0602030504020204" pitchFamily="34" charset="0"/>
              </a:rPr>
              <a:t>Dependence on One Construction Typology </a:t>
            </a:r>
          </a:p>
        </p:txBody>
      </p:sp>
      <p:pic>
        <p:nvPicPr>
          <p:cNvPr id="1028" name="Picture 4" descr="Image result for supply and demand graph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794" y="2671483"/>
            <a:ext cx="4212617" cy="336176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72B5E129-9E22-4CB4-8325-7005CCC49B80}"/>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1D4747AD-AAF3-4F6B-BB26-56E0CD84E25E}"/>
              </a:ext>
            </a:extLst>
          </p:cNvPr>
          <p:cNvPicPr>
            <a:picLocks noChangeAspect="1"/>
          </p:cNvPicPr>
          <p:nvPr/>
        </p:nvPicPr>
        <p:blipFill>
          <a:blip r:embed="rId4"/>
          <a:stretch>
            <a:fillRect/>
          </a:stretch>
        </p:blipFill>
        <p:spPr>
          <a:xfrm>
            <a:off x="9226453" y="1059220"/>
            <a:ext cx="1509510" cy="948772"/>
          </a:xfrm>
          <a:prstGeom prst="rect">
            <a:avLst/>
          </a:prstGeom>
        </p:spPr>
      </p:pic>
      <p:pic>
        <p:nvPicPr>
          <p:cNvPr id="17" name="Picture 16">
            <a:extLst>
              <a:ext uri="{FF2B5EF4-FFF2-40B4-BE49-F238E27FC236}">
                <a16:creationId xmlns="" xmlns:a16="http://schemas.microsoft.com/office/drawing/2014/main" id="{AEB22CA4-1873-4FDB-AAE4-FC7172B3C85B}"/>
              </a:ext>
            </a:extLst>
          </p:cNvPr>
          <p:cNvPicPr>
            <a:picLocks noChangeAspect="1"/>
          </p:cNvPicPr>
          <p:nvPr/>
        </p:nvPicPr>
        <p:blipFill rotWithShape="1">
          <a:blip r:embed="rId5">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261198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768"/>
                    </a14:imgEffect>
                    <a14:imgEffect>
                      <a14:saturation sat="149000"/>
                    </a14:imgEffect>
                  </a14:imgLayer>
                </a14:imgProps>
              </a:ext>
            </a:extLst>
          </a:blip>
          <a:stretch>
            <a:fillRect/>
          </a:stretch>
        </p:blipFill>
        <p:spPr>
          <a:xfrm>
            <a:off x="0" y="3147237"/>
            <a:ext cx="12192000" cy="3413985"/>
          </a:xfrm>
          <a:prstGeom prst="rect">
            <a:avLst/>
          </a:prstGeom>
        </p:spPr>
      </p:pic>
      <p:sp>
        <p:nvSpPr>
          <p:cNvPr id="16" name="Rectangle 15"/>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76961" y="1059220"/>
            <a:ext cx="7611379" cy="1077026"/>
          </a:xfrm>
          <a:prstGeom prst="rect">
            <a:avLst/>
          </a:prstGeom>
        </p:spPr>
        <p:txBody>
          <a:bodyPr wrap="none">
            <a:spAutoFit/>
          </a:bodyPr>
          <a:lstStyle/>
          <a:p>
            <a:pPr>
              <a:lnSpc>
                <a:spcPct val="120000"/>
              </a:lnSpc>
            </a:pPr>
            <a:r>
              <a:rPr lang="en-US" sz="2800" dirty="0">
                <a:latin typeface="Lucida Sans" panose="020B0602030504020204" pitchFamily="34" charset="0"/>
              </a:rPr>
              <a:t>Dependence on One Product/Methodology</a:t>
            </a:r>
          </a:p>
          <a:p>
            <a:pPr>
              <a:lnSpc>
                <a:spcPct val="120000"/>
              </a:lnSpc>
            </a:pPr>
            <a:r>
              <a:rPr lang="en-US" sz="2800" dirty="0">
                <a:latin typeface="Lucida Sans" panose="020B0602030504020204" pitchFamily="34" charset="0"/>
              </a:rPr>
              <a:t>to Finance</a:t>
            </a:r>
          </a:p>
        </p:txBody>
      </p:sp>
      <p:sp>
        <p:nvSpPr>
          <p:cNvPr id="2" name="TextBox 1"/>
          <p:cNvSpPr txBox="1"/>
          <p:nvPr/>
        </p:nvSpPr>
        <p:spPr>
          <a:xfrm>
            <a:off x="576960" y="2107763"/>
            <a:ext cx="7232509" cy="4093428"/>
          </a:xfrm>
          <a:prstGeom prst="rect">
            <a:avLst/>
          </a:prstGeom>
          <a:noFill/>
        </p:spPr>
        <p:txBody>
          <a:bodyPr wrap="square" rtlCol="0">
            <a:spAutoFit/>
          </a:bodyPr>
          <a:lstStyle/>
          <a:p>
            <a:r>
              <a:rPr lang="en-US" sz="2000" dirty="0"/>
              <a:t>Most PSH built today in the City of LA is financed via the 4% Low Income Housing Tax Credit (LIHTC), which accounts for approximately 35% of the capital stack. Given the structure of the LIHTC program, PSH works best when the deals are bigger and, therefore, smaller projects are disincentivized and really small projects (under 15 units) are simply not built. </a:t>
            </a:r>
          </a:p>
          <a:p>
            <a:r>
              <a:rPr lang="en-US" sz="2000" dirty="0"/>
              <a:t>Alternative financial models, without LIHTCs, do not exist because replacing 35% of the capital stack would add more time to the already lengthy process and those financial products are not readily found in the affordable housing marketplace. Therefore, innovation has not occurred. Additionally, given the large suburban nature of Los Angeles, typical LIHTC deals (over 40 units) do not fit the land use profile of lower density neighborhoods.  </a:t>
            </a:r>
          </a:p>
        </p:txBody>
      </p:sp>
      <p:graphicFrame>
        <p:nvGraphicFramePr>
          <p:cNvPr id="17" name="Chart 16"/>
          <p:cNvGraphicFramePr>
            <a:graphicFrameLocks/>
          </p:cNvGraphicFramePr>
          <p:nvPr>
            <p:extLst>
              <p:ext uri="{D42A27DB-BD31-4B8C-83A1-F6EECF244321}">
                <p14:modId xmlns:p14="http://schemas.microsoft.com/office/powerpoint/2010/main" val="1177955718"/>
              </p:ext>
            </p:extLst>
          </p:nvPr>
        </p:nvGraphicFramePr>
        <p:xfrm>
          <a:off x="7539607" y="2573383"/>
          <a:ext cx="4572000" cy="2769883"/>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 xmlns:a16="http://schemas.microsoft.com/office/drawing/2014/main" id="{36899CEC-6C20-44C3-8331-87EFABA4B315}"/>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2966644C-BEB4-4D47-9239-AD942FFB0CB5}"/>
              </a:ext>
            </a:extLst>
          </p:cNvPr>
          <p:cNvPicPr>
            <a:picLocks noChangeAspect="1"/>
          </p:cNvPicPr>
          <p:nvPr/>
        </p:nvPicPr>
        <p:blipFill>
          <a:blip r:embed="rId5"/>
          <a:stretch>
            <a:fillRect/>
          </a:stretch>
        </p:blipFill>
        <p:spPr>
          <a:xfrm>
            <a:off x="9226453" y="1059220"/>
            <a:ext cx="1509510" cy="948772"/>
          </a:xfrm>
          <a:prstGeom prst="rect">
            <a:avLst/>
          </a:prstGeom>
        </p:spPr>
      </p:pic>
      <p:pic>
        <p:nvPicPr>
          <p:cNvPr id="19" name="Picture 18">
            <a:extLst>
              <a:ext uri="{FF2B5EF4-FFF2-40B4-BE49-F238E27FC236}">
                <a16:creationId xmlns="" xmlns:a16="http://schemas.microsoft.com/office/drawing/2014/main" id="{9B9C8EB9-6312-45BE-A684-8D4B508F1535}"/>
              </a:ext>
            </a:extLst>
          </p:cNvPr>
          <p:cNvPicPr>
            <a:picLocks noChangeAspect="1"/>
          </p:cNvPicPr>
          <p:nvPr/>
        </p:nvPicPr>
        <p:blipFill rotWithShape="1">
          <a:blip r:embed="rId6">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177139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146" y="1059220"/>
            <a:ext cx="8475865" cy="1222838"/>
          </a:xfrm>
        </p:spPr>
        <p:txBody>
          <a:bodyPr>
            <a:normAutofit/>
          </a:bodyPr>
          <a:lstStyle/>
          <a:p>
            <a:pPr marL="514350" indent="-514350">
              <a:buAutoNum type="arabicPeriod" startAt="2"/>
            </a:pPr>
            <a:r>
              <a:rPr lang="en-US" dirty="0">
                <a:latin typeface="Lucida Sans" panose="020B0602030504020204" pitchFamily="34" charset="0"/>
              </a:rPr>
              <a:t>New Approaches - </a:t>
            </a:r>
            <a:r>
              <a:rPr lang="en-US" sz="2400" dirty="0">
                <a:latin typeface="Lucida Sans" panose="020B0602030504020204" pitchFamily="34" charset="0"/>
              </a:rPr>
              <a:t>The Solutions must be SIMPLE</a:t>
            </a:r>
          </a:p>
        </p:txBody>
      </p:sp>
      <p:sp>
        <p:nvSpPr>
          <p:cNvPr id="16" name="Rectangle 15"/>
          <p:cNvSpPr/>
          <p:nvPr/>
        </p:nvSpPr>
        <p:spPr>
          <a:xfrm>
            <a:off x="0" y="6561222"/>
            <a:ext cx="12239694" cy="307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877845" y="2703153"/>
            <a:ext cx="6436309" cy="3427125"/>
          </a:xfrm>
          <a:prstGeom prst="rect">
            <a:avLst/>
          </a:prstGeom>
        </p:spPr>
      </p:pic>
      <p:sp>
        <p:nvSpPr>
          <p:cNvPr id="10" name="Rectangle 9">
            <a:extLst>
              <a:ext uri="{FF2B5EF4-FFF2-40B4-BE49-F238E27FC236}">
                <a16:creationId xmlns="" xmlns:a16="http://schemas.microsoft.com/office/drawing/2014/main" id="{9310D635-15CB-45B5-A7F6-EFD3F428514D}"/>
              </a:ext>
            </a:extLst>
          </p:cNvPr>
          <p:cNvSpPr/>
          <p:nvPr/>
        </p:nvSpPr>
        <p:spPr>
          <a:xfrm>
            <a:off x="0" y="1"/>
            <a:ext cx="12192000" cy="36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38D89C24-8205-487E-A53A-40B0126473A2}"/>
              </a:ext>
            </a:extLst>
          </p:cNvPr>
          <p:cNvPicPr>
            <a:picLocks noChangeAspect="1"/>
          </p:cNvPicPr>
          <p:nvPr/>
        </p:nvPicPr>
        <p:blipFill>
          <a:blip r:embed="rId3"/>
          <a:stretch>
            <a:fillRect/>
          </a:stretch>
        </p:blipFill>
        <p:spPr>
          <a:xfrm>
            <a:off x="9226453" y="1059220"/>
            <a:ext cx="1509510" cy="948772"/>
          </a:xfrm>
          <a:prstGeom prst="rect">
            <a:avLst/>
          </a:prstGeom>
        </p:spPr>
      </p:pic>
      <p:pic>
        <p:nvPicPr>
          <p:cNvPr id="17" name="Picture 16">
            <a:extLst>
              <a:ext uri="{FF2B5EF4-FFF2-40B4-BE49-F238E27FC236}">
                <a16:creationId xmlns="" xmlns:a16="http://schemas.microsoft.com/office/drawing/2014/main" id="{1EA300CE-C72C-4FD6-A69A-1756B45B911C}"/>
              </a:ext>
            </a:extLst>
          </p:cNvPr>
          <p:cNvPicPr>
            <a:picLocks noChangeAspect="1"/>
          </p:cNvPicPr>
          <p:nvPr/>
        </p:nvPicPr>
        <p:blipFill rotWithShape="1">
          <a:blip r:embed="rId4">
            <a:extLst>
              <a:ext uri="{28A0092B-C50C-407E-A947-70E740481C1C}">
                <a14:useLocalDpi xmlns:a14="http://schemas.microsoft.com/office/drawing/2010/main" val="0"/>
              </a:ext>
            </a:extLst>
          </a:blip>
          <a:srcRect l="1" r="30833"/>
          <a:stretch/>
        </p:blipFill>
        <p:spPr>
          <a:xfrm>
            <a:off x="11031405" y="1059220"/>
            <a:ext cx="660300" cy="948772"/>
          </a:xfrm>
          <a:prstGeom prst="rect">
            <a:avLst/>
          </a:prstGeom>
        </p:spPr>
      </p:pic>
    </p:spTree>
    <p:extLst>
      <p:ext uri="{BB962C8B-B14F-4D97-AF65-F5344CB8AC3E}">
        <p14:creationId xmlns:p14="http://schemas.microsoft.com/office/powerpoint/2010/main" val="3789336543"/>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TM03457496[[fn=Parallax]]</Template>
  <TotalTime>4875</TotalTime>
  <Words>1349</Words>
  <Application>Microsoft Office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Lucida Sans</vt:lpstr>
      <vt:lpstr>Office Theme</vt:lpstr>
      <vt:lpstr>PowerPoint Presentation</vt:lpstr>
      <vt:lpstr>OVERVIEW:</vt:lpstr>
      <vt:lpstr>1. Current  Challenges</vt:lpstr>
      <vt:lpstr>Land/Construction Cost Too High</vt:lpstr>
      <vt:lpstr>Lengthy Process to Build </vt:lpstr>
      <vt:lpstr>Mismatch between Available Sites &amp; Favorable Land Use / TOC/ Entitlements </vt:lpstr>
      <vt:lpstr>PowerPoint Presentation</vt:lpstr>
      <vt:lpstr>PowerPoint Presentation</vt:lpstr>
      <vt:lpstr>PowerPoint Presentation</vt:lpstr>
      <vt:lpstr>PowerPoint Presentation</vt:lpstr>
      <vt:lpstr>PowerPoint Presentation</vt:lpstr>
      <vt:lpstr>Unconventional use of affordable, off-the-shelf materials  </vt:lpstr>
      <vt:lpstr>Varied repetition of standard parts </vt:lpstr>
      <vt:lpstr>Maximizing simple details  </vt:lpstr>
      <vt:lpstr>Cross ventilation &amp; daylighting / Exterior hallways</vt:lpstr>
      <vt:lpstr>Structural Efficiency</vt:lpstr>
      <vt:lpstr>PowerPoint Presentation</vt:lpstr>
      <vt:lpstr>This strategy allows building at multiple scales </vt:lpstr>
      <vt:lpstr>Micro-Units with Shared Amenities </vt:lpstr>
      <vt:lpstr>PowerPoint Presentation</vt:lpstr>
      <vt:lpstr>A new approach to the mismatch between available sites and favorable land use/TOC/Entitlements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Cost Savings a. CBH i. Ground lease vs. acquisition of land ii. No parking if situated in high TOC tier iii. Construction typology (pre-fab/shipping containers vs. conventional) b. LOHA i. Case study: Mariposa 1038  c. Cost and Time  i. Cost: 500k TDC per unit vs 375k TDC per unit  ii. 25% reduction TDC iii. Time:</dc:title>
  <dc:creator>Kelley, Hannah</dc:creator>
  <cp:lastModifiedBy>Ahumada, Cristian</cp:lastModifiedBy>
  <cp:revision>203</cp:revision>
  <dcterms:created xsi:type="dcterms:W3CDTF">2018-07-25T20:44:08Z</dcterms:created>
  <dcterms:modified xsi:type="dcterms:W3CDTF">2018-09-20T01:09:59Z</dcterms:modified>
</cp:coreProperties>
</file>