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4" r:id="rId4"/>
    <p:sldId id="26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02" autoAdjust="0"/>
  </p:normalViewPr>
  <p:slideViewPr>
    <p:cSldViewPr>
      <p:cViewPr varScale="1">
        <p:scale>
          <a:sx n="60" d="100"/>
          <a:sy n="60" d="100"/>
        </p:scale>
        <p:origin x="147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ahd\Files\12100-MajorProjects\HHH-PSH%20Loan%20Program%202017\Misc.%20Reports\Master%20Report\HHH%20Project%20Status%20Update%20-%20Pie%20Chart%201.18.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000"/>
              <a:t>Proposition HHH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2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674872884904297E-2"/>
          <c:y val="0.15632271539886888"/>
          <c:w val="0.8815246721705492"/>
          <c:h val="0.76602941276819592"/>
        </c:manualLayout>
      </c:layout>
      <c:pie3DChart>
        <c:varyColors val="1"/>
        <c:ser>
          <c:idx val="0"/>
          <c:order val="0"/>
          <c:explosion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8.8755372347778146E-3"/>
                  <c:y val="-0.24076400059304442"/>
                </c:manualLayout>
              </c:layout>
              <c:tx>
                <c:rich>
                  <a:bodyPr/>
                  <a:lstStyle/>
                  <a:p>
                    <a:r>
                      <a:rPr lang="en-US" sz="1200" baseline="0" dirty="0" smtClean="0"/>
                      <a:t>20 Prop HHH PEP Approval Projects </a:t>
                    </a:r>
                  </a:p>
                  <a:p>
                    <a:r>
                      <a:rPr lang="en-US" sz="1200" baseline="0" dirty="0" smtClean="0"/>
                      <a:t>(not under construction)</a:t>
                    </a:r>
                    <a:endParaRPr lang="en-US" sz="1200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10741133539048"/>
                      <c:h val="0.10103357834668406"/>
                    </c:manualLayout>
                  </c15:layout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dirty="0" smtClean="0"/>
                      <a:t>8 Projects Under Construction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dirty="0" smtClean="0"/>
                      <a:t>5 Projects Construction Loa</a:t>
                    </a:r>
                    <a:r>
                      <a:rPr lang="en-US" sz="1200" baseline="0" dirty="0" smtClean="0"/>
                      <a:t>n Closed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0762496545452901E-3"/>
                  <c:y val="-6.732499010706201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22 Projects Conditionally Approved</a:t>
                    </a:r>
                    <a:endParaRPr lang="en-US" sz="1200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68991019663429"/>
                      <c:h val="0.1017963829111151"/>
                    </c:manualLayout>
                  </c15:layout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pattFill prst="pct75">
                    <a:fgClr>
                      <a:schemeClr val="dk1">
                        <a:lumMod val="75000"/>
                        <a:lumOff val="25000"/>
                      </a:schemeClr>
                    </a:fgClr>
                    <a:bgClr>
                      <a:schemeClr val="dk1">
                        <a:lumMod val="65000"/>
                        <a:lumOff val="35000"/>
                      </a:schemeClr>
                    </a:bgClr>
                  </a:pattFill>
                  <a:ln>
                    <a:noFill/>
                  </a:ln>
                </c15:spPr>
              </c:ext>
            </c:extLst>
          </c:dLbls>
          <c:cat>
            <c:strRef>
              <c:f>Sheet1!$B$41:$B$44</c:f>
              <c:strCache>
                <c:ptCount val="4"/>
                <c:pt idx="0">
                  <c:v># of Prop HHH PEP Approvals (not under construction)</c:v>
                </c:pt>
                <c:pt idx="1">
                  <c:v># of Projects Under Construction</c:v>
                </c:pt>
                <c:pt idx="2">
                  <c:v># of Projects Construction Loan Closed</c:v>
                </c:pt>
                <c:pt idx="3">
                  <c:v># of Projects Conditionally Approved</c:v>
                </c:pt>
              </c:strCache>
            </c:strRef>
          </c:cat>
          <c:val>
            <c:numRef>
              <c:f>Sheet1!$C$41:$C$44</c:f>
              <c:numCache>
                <c:formatCode>General</c:formatCode>
                <c:ptCount val="4"/>
                <c:pt idx="0">
                  <c:v>20</c:v>
                </c:pt>
                <c:pt idx="1">
                  <c:v>8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0.59663</cdr:x>
      <cdr:y>0.45324</cdr:y>
    </cdr:from>
    <cdr:to>
      <cdr:x>0.65746</cdr:x>
      <cdr:y>0.50471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67968" y="2922503"/>
          <a:ext cx="710318" cy="331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1B9C3EC5-A57E-4FD0-A7D4-35F4602620DC}" type="TxLink">
            <a:rPr lang="en-US" sz="1200" b="1" i="0" u="none" strike="noStrike" baseline="0" smtClean="0">
              <a:solidFill>
                <a:srgbClr val="000000"/>
              </a:solidFill>
              <a:latin typeface="+mn-lt"/>
              <a:cs typeface="Arial"/>
            </a:rPr>
            <a:pPr/>
            <a:t>1,141</a:t>
          </a:fld>
          <a:r>
            <a:rPr lang="en-US" sz="1200" b="1" i="0" u="none" strike="noStrike" baseline="0" dirty="0" smtClean="0">
              <a:solidFill>
                <a:srgbClr val="000000"/>
              </a:solidFill>
              <a:latin typeface="+mn-lt"/>
              <a:cs typeface="Arial"/>
            </a:rPr>
            <a:t> Units</a:t>
          </a:r>
          <a:endParaRPr lang="en-US" sz="1200" b="1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0.34898</cdr:x>
      <cdr:y>0.38864</cdr:y>
    </cdr:from>
    <cdr:to>
      <cdr:x>0.40319</cdr:x>
      <cdr:y>0.43346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75674" y="2505961"/>
          <a:ext cx="633054" cy="289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142CC14B-28A7-46A9-865E-E81D93CB2086}" type="TxLink">
            <a:rPr lang="en-US" sz="1200" b="1" i="0" u="none" strike="noStrike" smtClean="0">
              <a:solidFill>
                <a:srgbClr val="000000"/>
              </a:solidFill>
              <a:latin typeface="+mn-lt"/>
              <a:cs typeface="Arial"/>
            </a:rPr>
            <a:pPr/>
            <a:t>1,579</a:t>
          </a:fld>
          <a:r>
            <a:rPr lang="en-US" sz="1200" b="1" i="0" u="none" strike="noStrike" dirty="0" smtClean="0">
              <a:solidFill>
                <a:srgbClr val="000000"/>
              </a:solidFill>
              <a:latin typeface="+mn-lt"/>
              <a:cs typeface="Arial"/>
            </a:rPr>
            <a:t> Units</a:t>
          </a:r>
          <a:endParaRPr lang="en-US" sz="1200" b="1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0.33333</cdr:x>
      <cdr:y>0.6</cdr:y>
    </cdr:from>
    <cdr:to>
      <cdr:x>0.37808</cdr:x>
      <cdr:y>0.65416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4114800"/>
          <a:ext cx="409195" cy="3714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A6B7A9CD-296B-4474-B8B3-7D0BA743E5E2}" type="TxLink">
            <a:rPr lang="en-US" sz="1200" b="1" i="0" u="none" strike="noStrike" smtClean="0">
              <a:solidFill>
                <a:srgbClr val="222222"/>
              </a:solidFill>
              <a:latin typeface="+mn-lt"/>
              <a:cs typeface="Arial"/>
            </a:rPr>
            <a:pPr/>
            <a:t>426</a:t>
          </a:fld>
          <a:r>
            <a:rPr lang="en-US" sz="1200" b="1" i="0" u="none" strike="noStrike" dirty="0" smtClean="0">
              <a:solidFill>
                <a:srgbClr val="222222"/>
              </a:solidFill>
              <a:latin typeface="+mn-lt"/>
              <a:cs typeface="Arial"/>
            </a:rPr>
            <a:t> Units</a:t>
          </a:r>
        </a:p>
        <a:p xmlns:a="http://schemas.openxmlformats.org/drawingml/2006/main">
          <a:endParaRPr lang="en-US" sz="1200" b="1" dirty="0">
            <a:solidFill>
              <a:sysClr val="windowText" lastClr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0.47385</cdr:x>
      <cdr:y>0.62999</cdr:y>
    </cdr:from>
    <cdr:to>
      <cdr:x>0.55877</cdr:x>
      <cdr:y>0.69606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23737" y="4062242"/>
          <a:ext cx="989919" cy="426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ECEC7D32-E22E-42EB-9292-E45968C090FF}" type="TxLink">
            <a:rPr lang="en-US" sz="1200" b="1" i="0" u="none" strike="noStrike" smtClean="0">
              <a:solidFill>
                <a:srgbClr val="222222"/>
              </a:solidFill>
              <a:latin typeface="+mn-lt"/>
              <a:cs typeface="Arial"/>
            </a:rPr>
            <a:pPr/>
            <a:t>565</a:t>
          </a:fld>
          <a:r>
            <a:rPr lang="en-US" sz="1200" b="1" i="0" u="none" strike="noStrike" dirty="0" smtClean="0">
              <a:solidFill>
                <a:srgbClr val="222222"/>
              </a:solidFill>
              <a:latin typeface="+mn-lt"/>
              <a:cs typeface="Arial"/>
            </a:rPr>
            <a:t> Units</a:t>
          </a:r>
          <a:endParaRPr lang="en-US" sz="1200" b="1" dirty="0">
            <a:latin typeface="+mn-lt"/>
          </a:endParaRPr>
        </a:p>
      </cdr:txBody>
    </cdr:sp>
  </cdr:relSizeAnchor>
  <cdr:relSizeAnchor xmlns:cdr="http://schemas.openxmlformats.org/drawingml/2006/chartDrawing">
    <cdr:from>
      <cdr:x>0.57398</cdr:x>
      <cdr:y>0.5134</cdr:y>
    </cdr:from>
    <cdr:to>
      <cdr:x>0.65227</cdr:x>
      <cdr:y>0.65521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703373" y="33104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0.61524</cdr:x>
      <cdr:y>0.51514</cdr:y>
    </cdr:from>
    <cdr:to>
      <cdr:x>0.69353</cdr:x>
      <cdr:y>0.65695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85227" y="33216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0.62004</cdr:x>
      <cdr:y>0.49081</cdr:y>
    </cdr:from>
    <cdr:to>
      <cdr:x>0.69833</cdr:x>
      <cdr:y>0.63262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241257" y="316476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449A7BB5-C1A6-4F3F-903D-7017AA37B3CD}" type="TxLink">
            <a:rPr lang="en-US" sz="1200" b="1" i="0" u="none" strike="noStrike">
              <a:solidFill>
                <a:srgbClr val="000000"/>
              </a:solidFill>
              <a:latin typeface="+mn-lt"/>
              <a:cs typeface="Arial"/>
            </a:rPr>
            <a:pPr/>
            <a:t>31%</a:t>
          </a:fld>
          <a:endParaRPr lang="en-US" sz="1200" b="1">
            <a:latin typeface="+mn-lt"/>
          </a:endParaRPr>
        </a:p>
      </cdr:txBody>
    </cdr:sp>
  </cdr:relSizeAnchor>
  <cdr:relSizeAnchor xmlns:cdr="http://schemas.openxmlformats.org/drawingml/2006/chartDrawing">
    <cdr:from>
      <cdr:x>0.48693</cdr:x>
      <cdr:y>0.66544</cdr:y>
    </cdr:from>
    <cdr:to>
      <cdr:x>0.56522</cdr:x>
      <cdr:y>0.80725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676137" y="4290842"/>
          <a:ext cx="912633" cy="914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59CD97A3-0E7D-42FD-A233-C86B8EEA4D68}" type="TxLink">
            <a:rPr lang="en-US" sz="1200" b="1" i="0" u="none" strike="noStrike">
              <a:solidFill>
                <a:srgbClr val="000000"/>
              </a:solidFill>
              <a:latin typeface="+mn-lt"/>
              <a:cs typeface="Arial"/>
            </a:rPr>
            <a:pPr/>
            <a:t>15%</a:t>
          </a:fld>
          <a:endParaRPr lang="en-US" sz="1200" b="1" dirty="0">
            <a:latin typeface="+mn-lt"/>
          </a:endParaRPr>
        </a:p>
      </cdr:txBody>
    </cdr:sp>
  </cdr:relSizeAnchor>
  <cdr:relSizeAnchor xmlns:cdr="http://schemas.openxmlformats.org/drawingml/2006/chartDrawing">
    <cdr:from>
      <cdr:x>0.34167</cdr:x>
      <cdr:y>0.63333</cdr:y>
    </cdr:from>
    <cdr:to>
      <cdr:x>0.41997</cdr:x>
      <cdr:y>0.6872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124200" y="4343400"/>
          <a:ext cx="715975" cy="3694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B5FC4950-BFAC-4EFA-9B54-622DD25CC6ED}" type="TxLink">
            <a:rPr lang="en-US" sz="1200" b="1" i="0" u="none" strike="noStrike">
              <a:solidFill>
                <a:srgbClr val="000000"/>
              </a:solidFill>
              <a:latin typeface="+mn-lt"/>
              <a:cs typeface="Arial"/>
            </a:rPr>
            <a:pPr/>
            <a:t>11%</a:t>
          </a:fld>
          <a:endParaRPr lang="en-US" sz="1200" b="1" dirty="0">
            <a:latin typeface="+mn-lt"/>
          </a:endParaRPr>
        </a:p>
      </cdr:txBody>
    </cdr:sp>
  </cdr:relSizeAnchor>
  <cdr:relSizeAnchor xmlns:cdr="http://schemas.openxmlformats.org/drawingml/2006/chartDrawing">
    <cdr:from>
      <cdr:x>0.37152</cdr:x>
      <cdr:y>0.42129</cdr:y>
    </cdr:from>
    <cdr:to>
      <cdr:x>0.41854</cdr:x>
      <cdr:y>0.4769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338933" y="2716525"/>
          <a:ext cx="549088" cy="3585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fld id="{7FA6EB83-F165-4FAD-9482-2C2C66BEF490}" type="TxLink">
            <a:rPr lang="en-US" sz="1200" b="1" i="0" u="none" strike="noStrike">
              <a:solidFill>
                <a:srgbClr val="000000"/>
              </a:solidFill>
              <a:latin typeface="+mn-lt"/>
              <a:cs typeface="Arial"/>
            </a:rPr>
            <a:pPr/>
            <a:t>43%</a:t>
          </a:fld>
          <a:endParaRPr lang="en-US" sz="1200" b="1">
            <a:latin typeface="+mn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D6AE19-DEFC-4DBE-AB17-EA4570446DA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56E27A-2E01-4FEF-A06B-F8FF2402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9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6E27A-2E01-4FEF-A06B-F8FF240281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3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6E27A-2E01-4FEF-A06B-F8FF240281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8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6E27A-2E01-4FEF-A06B-F8FF240281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0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DD61-8182-40C8-8D78-659886CE9564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5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B184-C4F0-498B-8E0F-AF6102E37822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15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8E18-3512-4B6B-A246-7A9A0EDEF895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AAD1-8631-45DD-956C-C9D5EE85D607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56C5-B74D-4272-8911-5EAC6CA72767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CD31-51C7-4351-8E0E-2DC90B924C73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9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6AA8-56D2-4A28-B3A8-FD329C1761AE}" type="datetime1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0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D9B4-89E4-45AE-920E-68987FEEE8B6}" type="datetime1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73805-E81C-45DA-A77F-7CA59C8FBCE1}" type="datetime1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0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A53-EBB7-48F4-97D2-6755D08D0F99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1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9372-B2F0-4FC4-9849-2A799178B7A7}" type="datetime1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52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DD7F-5437-44E6-A1A5-6EC28A7E92AF}" type="datetime1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* Indicates Average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8C173-FBE8-48FF-900F-0E73915FB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3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5635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Prop HHH PSH Loan Program Fiscal Year 2017-18 Bond Issuance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8560"/>
              </p:ext>
            </p:extLst>
          </p:nvPr>
        </p:nvGraphicFramePr>
        <p:xfrm>
          <a:off x="31214" y="457200"/>
          <a:ext cx="9045763" cy="6172200"/>
        </p:xfrm>
        <a:graphic>
          <a:graphicData uri="http://schemas.openxmlformats.org/drawingml/2006/table">
            <a:tbl>
              <a:tblPr firstRow="1" firstCol="1" bandRow="1"/>
              <a:tblGrid>
                <a:gridCol w="7490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75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33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6401">
                  <a:extLst>
                    <a:ext uri="{9D8B030D-6E8A-4147-A177-3AD203B41FA5}">
                      <a16:colId xmlns:a16="http://schemas.microsoft.com/office/drawing/2014/main" xmlns="" val="337507518"/>
                    </a:ext>
                  </a:extLst>
                </a:gridCol>
                <a:gridCol w="866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200"/>
                <a:gridCol w="438128"/>
                <a:gridCol w="781072">
                  <a:extLst>
                    <a:ext uri="{9D8B030D-6E8A-4147-A177-3AD203B41FA5}">
                      <a16:colId xmlns:a16="http://schemas.microsoft.com/office/drawing/2014/main" xmlns="" val="15766771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7117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580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PSH Project Name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 Project Award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Total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Development Cost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Total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Development Cost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TDC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PSH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Start Date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Constr.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Start 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NTP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Issued</a:t>
                      </a:r>
                      <a:endParaRPr lang="en-US" sz="1000" b="1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Completion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75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88</a:t>
                      </a:r>
                      <a:r>
                        <a:rPr lang="en-US" sz="1000" baseline="30000" dirty="0">
                          <a:effectLst/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 and Vermont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$9,680,000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$36,285,371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/>
                        </a:rPr>
                        <a:t>$</a:t>
                      </a:r>
                      <a:r>
                        <a:rPr lang="en-US" sz="10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/>
                        </a:rPr>
                        <a:t>34,069,046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$549,501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$156,129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4/2/2018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4/2/2018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10/1/2019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64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PATH Metro Villas 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$3,513,721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$53,717,019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55,050,829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$451,236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$28,801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11/1/2017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12/20/2017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12/20/2017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12/15/2019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5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Six Four Nine Lofts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$5,500,000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$26,478,534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$28,407,343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$516,497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$100,000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10/31/2017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4/18/2018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4/18/2018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8/1/2019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31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(McCadden Youth) </a:t>
                      </a:r>
                      <a:r>
                        <a:rPr lang="en-US" sz="1000" dirty="0" err="1">
                          <a:effectLst/>
                          <a:latin typeface="+mn-lt"/>
                          <a:ea typeface="Times New Roman"/>
                        </a:rPr>
                        <a:t>AMRCTAY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$5,018,298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$10,036,596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13,036,552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$501,406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$193,011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effectLst/>
                          <a:latin typeface="+mn-lt"/>
                          <a:ea typeface="Times New Roman"/>
                        </a:rPr>
                        <a:t>11/1/2017</a:t>
                      </a:r>
                      <a:endParaRPr lang="en-US" sz="10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11/27/2018</a:t>
                      </a:r>
                      <a:endParaRPr lang="en-US" sz="10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11/27/2018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6/3/2020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15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Casa del Sol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$8,065,143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$19,655,785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$21,789,065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$495,206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$183,299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3/31/2018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9/27/2018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9/27/2018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6/11/2020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31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FLOR 401 Lofts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$11,980,000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$39,369,988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$49,687,818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$501,897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$121,010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12/7/2018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12/7/18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7/14/2020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31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RISE Apartments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$9,500,000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$21,038,903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$31,744,893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$556,928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$166,667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10/1/2017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12/7/2018 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12/7/2018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6/11/2020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15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SP7 Apartments Recap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$12,000,000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$35,035,594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$49,664,051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$496,641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$120,000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7/1/2018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10/3/2018</a:t>
                      </a: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10/3/2018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4/17/2020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64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The Pointe on Vermont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$7,900,000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$21,236,930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24,969,189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$499,384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$158,000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1/22/2018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3/22/2019 </a:t>
                      </a: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11/16/2020 (Estimated)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57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Subtotal: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$73,157,162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$262,854,720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$308,418,786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baseline="0" dirty="0" smtClean="0"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r>
                        <a:rPr lang="en-US" sz="1000" b="1" i="1" baseline="0" dirty="0" smtClean="0">
                          <a:effectLst/>
                          <a:latin typeface="+mn-lt"/>
                          <a:ea typeface="Times New Roman"/>
                        </a:rPr>
                        <a:t>$507,633</a:t>
                      </a:r>
                      <a:endParaRPr lang="en-US" sz="1000" b="1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 smtClean="0">
                          <a:effectLst/>
                          <a:latin typeface="+mn-lt"/>
                          <a:ea typeface="Times New Roman"/>
                        </a:rPr>
                        <a:t>*</a:t>
                      </a:r>
                      <a:r>
                        <a:rPr lang="en-US" sz="1000" b="1" i="1" dirty="0" smtClean="0">
                          <a:effectLst/>
                          <a:latin typeface="+mn-lt"/>
                          <a:ea typeface="Times New Roman"/>
                        </a:rPr>
                        <a:t>$136,324</a:t>
                      </a:r>
                      <a:endParaRPr lang="en-US" sz="1000" b="1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615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417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6705600"/>
            <a:ext cx="2133600" cy="120267"/>
          </a:xfrm>
        </p:spPr>
        <p:txBody>
          <a:bodyPr/>
          <a:lstStyle/>
          <a:p>
            <a:fld id="{2EEA055A-8B3C-44DF-8E55-DCCA6C07C786}" type="datetime1">
              <a:rPr lang="en-US" smtClean="0">
                <a:solidFill>
                  <a:schemeClr val="tx1"/>
                </a:solidFill>
              </a:rPr>
              <a:t>1/16/2019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62300" y="658317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* Indicates Average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5635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Prop HHH PSH Loan Program Fiscal Year 2018-19 Bond Issuance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508796"/>
              </p:ext>
            </p:extLst>
          </p:nvPr>
        </p:nvGraphicFramePr>
        <p:xfrm>
          <a:off x="31214" y="457200"/>
          <a:ext cx="9036586" cy="6172199"/>
        </p:xfrm>
        <a:graphic>
          <a:graphicData uri="http://schemas.openxmlformats.org/drawingml/2006/table">
            <a:tbl>
              <a:tblPr firstRow="1" firstCol="1" bandRow="1"/>
              <a:tblGrid>
                <a:gridCol w="8069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1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1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2211">
                  <a:extLst>
                    <a:ext uri="{9D8B030D-6E8A-4147-A177-3AD203B41FA5}">
                      <a16:colId xmlns:a16="http://schemas.microsoft.com/office/drawing/2014/main" xmlns="" val="337507518"/>
                    </a:ext>
                  </a:extLst>
                </a:gridCol>
                <a:gridCol w="9383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200"/>
                <a:gridCol w="464412"/>
                <a:gridCol w="850104">
                  <a:extLst>
                    <a:ext uri="{9D8B030D-6E8A-4147-A177-3AD203B41FA5}">
                      <a16:colId xmlns:a16="http://schemas.microsoft.com/office/drawing/2014/main" xmlns="" val="1576677179"/>
                    </a:ext>
                  </a:extLst>
                </a:gridCol>
                <a:gridCol w="81908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166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3119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8287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PSH Project Name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 Project Award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Total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Development Cost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Total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Development Cost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TDC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PSH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Start Date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Constr.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Start 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NTP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Issued</a:t>
                      </a:r>
                      <a:endParaRPr lang="en-US" sz="1000" b="1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Completion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Depot at Hyde Park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$7,200,000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$23,256,685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$25,116,685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$584,109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$167,442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43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12/23/2018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6/3/2019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Adams Terrace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$12,000,000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$42,363,034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$42,363,034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$492,593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$139,535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7/1/2019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TBD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1/1/2021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04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McCadden</a:t>
                      </a: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Seniors </a:t>
                      </a: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$5,500,000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$44,053,286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$50,639,484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$516,729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$56,122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12/23/2018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1/31/2019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TBD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04"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</a:t>
                      </a:r>
                      <a:r>
                        <a:rPr lang="en-US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Villas Hollywood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$11,780,000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$33,769,951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$33,769,951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$562,833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$196,333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effectLst/>
                          <a:latin typeface="+mn-lt"/>
                          <a:ea typeface="Times New Roman"/>
                        </a:rPr>
                        <a:t>6/12/2019</a:t>
                      </a:r>
                      <a:endParaRPr lang="en-US" sz="10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8/1/2019</a:t>
                      </a:r>
                      <a:endParaRPr lang="en-US" sz="10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2/1/2021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73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Gramercy Place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$9,920,000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$36,315,577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$36,315,577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$567,431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$155,000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4/15/2019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10/15/2020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4558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Casa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Rosas Campus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$7,920,000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$18,938,064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$20,398,954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$551,323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$214,054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7/1/2018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2/15/2019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9/14/2020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3977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Cambria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$12,000,000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$26,387,793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$28,478,153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$499,617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$210,526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1/21/2019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4558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Missouri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Place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11,520,000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$33,621,721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$33,621,721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$454,348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$155,676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4/1/2019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10/2/2020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3977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Isla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de Los Angeles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$11,660,000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$21,761,570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$21,761,570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$402,992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$215,926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7/1/2019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1/4/2021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3977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Firmin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Court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$11,940,000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$30,056,520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$30,056,520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$469,633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$186,563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11/1/2018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11/18/2019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6/18/2021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4558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Hartford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Villa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$43,159,535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$44,859,535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$444,154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$118,812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9/1/2018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1/21/2019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7/24/2020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673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PATH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Villas Montclair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$9,900,000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$26,002,599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$26,002,599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$565,274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$215,217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5/1/2019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11/25/2019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6/4/2021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6705600"/>
            <a:ext cx="2133600" cy="120267"/>
          </a:xfrm>
        </p:spPr>
        <p:txBody>
          <a:bodyPr/>
          <a:lstStyle/>
          <a:p>
            <a:fld id="{493B09B9-39F5-4731-B088-53C7C58A7377}" type="datetime1">
              <a:rPr lang="en-US" smtClean="0">
                <a:solidFill>
                  <a:schemeClr val="tx1"/>
                </a:solidFill>
              </a:rPr>
              <a:t>1/16/2019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5635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Prop HHH PSH Loan Program Fiscal </a:t>
            </a:r>
            <a:r>
              <a:rPr lang="en-US" sz="2500" smtClean="0"/>
              <a:t>Year 2018-19 </a:t>
            </a:r>
            <a:r>
              <a:rPr lang="en-US" sz="2500" dirty="0" smtClean="0"/>
              <a:t>Bond Issuance</a:t>
            </a:r>
            <a:endParaRPr lang="en-US" sz="25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32414"/>
              </p:ext>
            </p:extLst>
          </p:nvPr>
        </p:nvGraphicFramePr>
        <p:xfrm>
          <a:off x="76200" y="454706"/>
          <a:ext cx="8991600" cy="6174695"/>
        </p:xfrm>
        <a:graphic>
          <a:graphicData uri="http://schemas.openxmlformats.org/drawingml/2006/table">
            <a:tbl>
              <a:tblPr firstRow="1" firstCol="1" bandRow="1"/>
              <a:tblGrid>
                <a:gridCol w="824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97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45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7770">
                  <a:extLst>
                    <a:ext uri="{9D8B030D-6E8A-4147-A177-3AD203B41FA5}">
                      <a16:colId xmlns:a16="http://schemas.microsoft.com/office/drawing/2014/main" xmlns="" val="337507518"/>
                    </a:ext>
                  </a:extLst>
                </a:gridCol>
                <a:gridCol w="9336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34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7200"/>
                <a:gridCol w="479927"/>
                <a:gridCol w="845873">
                  <a:extLst>
                    <a:ext uri="{9D8B030D-6E8A-4147-A177-3AD203B41FA5}">
                      <a16:colId xmlns:a16="http://schemas.microsoft.com/office/drawing/2014/main" xmlns="" val="1576677179"/>
                    </a:ext>
                  </a:extLst>
                </a:gridCol>
                <a:gridCol w="8150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135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705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7704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PSH Project Name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 Project Award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Total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Development Cost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Total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Development Cost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TDC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HHH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Per Unit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Total PSH Units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</a:rPr>
                        <a:t> Start Date Approved in 2017-18 PEP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Updated Constr.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Start 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 smtClean="0">
                        <a:solidFill>
                          <a:srgbClr val="FFFFFF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NTP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Issued</a:t>
                      </a:r>
                      <a:endParaRPr lang="en-US" sz="1000" b="1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Constr.</a:t>
                      </a:r>
                      <a:r>
                        <a:rPr lang="en-US" sz="10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Completion </a:t>
                      </a: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</a:rPr>
                        <a:t>Date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433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Vermont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$7,200,000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$48,889,129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$49,729,859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$690,692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3/1/2019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3/29/2019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10/2/2020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Residences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Main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$10,780,000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$24,588,641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$26,568,641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$531,373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$215,600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4/22/2019</a:t>
                      </a:r>
                      <a:endParaRPr lang="en-US" sz="100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10/23/2020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Summit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View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$10,560,000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$24,434,827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$26,464,827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$540,099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$215,510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11/25/2019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6/18/2021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Third Apts.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$10,291,998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$42,772,025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/>
                        </a:rPr>
                        <a:t>$42,389,586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$309,413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$75,124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5/1/2018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1/21/2019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Western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Ave.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$4,660,033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$12,003,942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Times New Roman"/>
                        </a:rPr>
                        <a:t>$11,440,379</a:t>
                      </a:r>
                      <a:endParaRPr lang="en-US" sz="1000" dirty="0">
                        <a:solidFill>
                          <a:srgbClr val="00B05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$346,678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$141,213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5/1/2018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1/21/2019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3558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Building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$12,000,000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$37,994,432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$37,994,432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$567,081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$179,104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5/1/2018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6/24/2019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12/18/2020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082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Building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$11,660,000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$35,355,102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$35,135,102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$650,650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$215,926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5/1/2018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6/24/2019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12/28/2020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Broadway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$4,443,480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$9,841,430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$11,520,534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$329,158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$126,957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8/23/2018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5/6/2019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11/6/2020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082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  <a:r>
                        <a:rPr lang="en-US" sz="1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&amp; Main St.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$12,000,000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$25,852,727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$25,852,727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$430,879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12/1/2018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1/14/2020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7/14/2021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Metamorphosis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Foothill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$10,340,000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$23,725,808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$23,795,012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$495,729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$215,417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12/23/2018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1/31/2019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8/21/2020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558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Melrose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$9,240,000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$22,816,848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$22,816,848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$530,624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$214,884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3/25/2019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11/18/2019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6/18/2021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5044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Rosa De </a:t>
                      </a:r>
                      <a:r>
                        <a:rPr lang="en-US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Castilla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Apts.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$12,000,000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$44,056,994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$45,027,086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$529,730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$141,176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1/15/2019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3/29/2019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  <a:ea typeface="Times New Roman"/>
                        </a:rPr>
                        <a:t>10/2/2020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6105"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Subtotal: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50000"/>
                        </a:lnSpc>
                      </a:pP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$238,515,511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  <a:ea typeface="Times New Roman"/>
                        </a:rPr>
                        <a:t>$732,018,240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$752,118,816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*$502,631</a:t>
                      </a:r>
                      <a:endParaRPr lang="en-US" sz="10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*$169,499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lnSpc>
                          <a:spcPct val="100000"/>
                        </a:lnSpc>
                      </a:pP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1,226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6705600"/>
            <a:ext cx="2133600" cy="120267"/>
          </a:xfrm>
        </p:spPr>
        <p:txBody>
          <a:bodyPr/>
          <a:lstStyle/>
          <a:p>
            <a:fld id="{8A63DFC1-E0A5-4661-9D59-DE71E0F3B3E0}" type="datetime1">
              <a:rPr lang="en-US" smtClean="0">
                <a:solidFill>
                  <a:schemeClr val="tx1"/>
                </a:solidFill>
              </a:rPr>
              <a:t>1/16/2019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62300" y="6583170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* Indicates Average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D9B4-89E4-45AE-920E-68987FEEE8B6}" type="datetime1">
              <a:rPr lang="en-US" smtClean="0"/>
              <a:t>1/16/2019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365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955</Words>
  <Application>Microsoft Office PowerPoint</Application>
  <PresentationFormat>On-screen Show (4:3)</PresentationFormat>
  <Paragraphs>521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Prop HHH PSH Loan Program Fiscal Year 2017-18 Bond Issuance</vt:lpstr>
      <vt:lpstr>Prop HHH PSH Loan Program Fiscal Year 2018-19 Bond Issuance</vt:lpstr>
      <vt:lpstr>Prop HHH PSH Loan Program Fiscal Year 2018-19 Bond Issuance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caouser</dc:creator>
  <cp:lastModifiedBy>Cinthia Chicas</cp:lastModifiedBy>
  <cp:revision>177</cp:revision>
  <cp:lastPrinted>2018-12-10T20:26:16Z</cp:lastPrinted>
  <dcterms:created xsi:type="dcterms:W3CDTF">2018-05-07T20:54:20Z</dcterms:created>
  <dcterms:modified xsi:type="dcterms:W3CDTF">2019-01-16T18:15:45Z</dcterms:modified>
</cp:coreProperties>
</file>