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6" r:id="rId1"/>
  </p:sldMasterIdLst>
  <p:notesMasterIdLst>
    <p:notesMasterId r:id="rId23"/>
  </p:notesMasterIdLst>
  <p:sldIdLst>
    <p:sldId id="279" r:id="rId2"/>
    <p:sldId id="281" r:id="rId3"/>
    <p:sldId id="257" r:id="rId4"/>
    <p:sldId id="282" r:id="rId5"/>
    <p:sldId id="271" r:id="rId6"/>
    <p:sldId id="259" r:id="rId7"/>
    <p:sldId id="4358" r:id="rId8"/>
    <p:sldId id="4364" r:id="rId9"/>
    <p:sldId id="261" r:id="rId10"/>
    <p:sldId id="262" r:id="rId11"/>
    <p:sldId id="264" r:id="rId12"/>
    <p:sldId id="263" r:id="rId13"/>
    <p:sldId id="4361" r:id="rId14"/>
    <p:sldId id="277" r:id="rId15"/>
    <p:sldId id="4360" r:id="rId16"/>
    <p:sldId id="267" r:id="rId17"/>
    <p:sldId id="4363" r:id="rId18"/>
    <p:sldId id="269" r:id="rId19"/>
    <p:sldId id="270" r:id="rId20"/>
    <p:sldId id="280" r:id="rId21"/>
    <p:sldId id="436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6EA51FF-279D-6F49-BC25-2E6AFA8F3FFB}">
          <p14:sldIdLst>
            <p14:sldId id="279"/>
            <p14:sldId id="281"/>
            <p14:sldId id="257"/>
            <p14:sldId id="282"/>
            <p14:sldId id="271"/>
            <p14:sldId id="259"/>
            <p14:sldId id="4358"/>
            <p14:sldId id="4364"/>
            <p14:sldId id="261"/>
            <p14:sldId id="262"/>
            <p14:sldId id="264"/>
            <p14:sldId id="263"/>
            <p14:sldId id="4361"/>
            <p14:sldId id="277"/>
            <p14:sldId id="4360"/>
            <p14:sldId id="267"/>
            <p14:sldId id="4363"/>
            <p14:sldId id="269"/>
            <p14:sldId id="270"/>
            <p14:sldId id="280"/>
            <p14:sldId id="436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2550892-9BBC-0C3B-991C-C5A99395892C}" name="S Moss" initials="SM" userId="S Moss"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689"/>
    <p:restoredTop sz="90137" autoAdjust="0"/>
  </p:normalViewPr>
  <p:slideViewPr>
    <p:cSldViewPr snapToGrid="0">
      <p:cViewPr varScale="1">
        <p:scale>
          <a:sx n="114" d="100"/>
          <a:sy n="114" d="100"/>
        </p:scale>
        <p:origin x="145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image" Target="../media/image22.png"/><Relationship Id="rId4" Type="http://schemas.openxmlformats.org/officeDocument/2006/relationships/image" Target="../media/image25.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image" Target="../media/image22.png"/><Relationship Id="rId4"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dgm:fillClrLst>
    <dgm:linClrLst meth="repeat">
      <a:schemeClr val="lt1">
        <a:alpha val="0"/>
      </a:schemeClr>
    </dgm:linClrLst>
    <dgm:effectClrLst/>
    <dgm:txLinClrLst/>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6646C66B-FCB1-4689-96F0-AA9517C71A16}" type="doc">
      <dgm:prSet loTypeId="urn:microsoft.com/office/officeart/2005/8/layout/hierarchy3" loCatId="hierarchy" qsTypeId="urn:microsoft.com/office/officeart/2005/8/quickstyle/simple1" qsCatId="simple" csTypeId="urn:microsoft.com/office/officeart/2005/8/colors/accent1_3" csCatId="accent1" phldr="1"/>
      <dgm:spPr/>
      <dgm:t>
        <a:bodyPr/>
        <a:lstStyle/>
        <a:p>
          <a:endParaRPr lang="en-US"/>
        </a:p>
      </dgm:t>
    </dgm:pt>
    <dgm:pt modelId="{1DE6C27A-7322-47E5-B319-F7AA1E3B792D}">
      <dgm:prSet custT="1"/>
      <dgm:spPr/>
      <dgm:t>
        <a:bodyPr/>
        <a:lstStyle/>
        <a:p>
          <a:r>
            <a:rPr lang="en-US" sz="2400" dirty="0">
              <a:latin typeface="+mj-lt"/>
            </a:rPr>
            <a:t>What are pathways</a:t>
          </a:r>
        </a:p>
        <a:p>
          <a:r>
            <a:rPr lang="en-US" sz="2400" dirty="0">
              <a:latin typeface="+mj-lt"/>
            </a:rPr>
            <a:t> </a:t>
          </a:r>
          <a:r>
            <a:rPr lang="en-US" sz="2400" b="1" u="sng" dirty="0">
              <a:solidFill>
                <a:schemeClr val="bg1"/>
              </a:solidFill>
              <a:latin typeface="+mj-lt"/>
            </a:rPr>
            <a:t>INTO</a:t>
          </a:r>
          <a:r>
            <a:rPr lang="en-US" sz="2400" dirty="0">
              <a:latin typeface="+mj-lt"/>
            </a:rPr>
            <a:t> </a:t>
          </a:r>
        </a:p>
        <a:p>
          <a:r>
            <a:rPr lang="en-US" sz="2400" dirty="0">
              <a:latin typeface="+mj-lt"/>
            </a:rPr>
            <a:t>homelessness? </a:t>
          </a:r>
        </a:p>
      </dgm:t>
    </dgm:pt>
    <dgm:pt modelId="{99D25AB9-135D-4296-835A-0205000AA3C6}" type="parTrans" cxnId="{D2BF2FB9-9DF0-4FA6-B5D0-71979FB6D371}">
      <dgm:prSet/>
      <dgm:spPr/>
      <dgm:t>
        <a:bodyPr/>
        <a:lstStyle/>
        <a:p>
          <a:endParaRPr lang="en-US"/>
        </a:p>
      </dgm:t>
    </dgm:pt>
    <dgm:pt modelId="{BDFECD2A-3CF1-458C-9440-FF3D4DB96F17}" type="sibTrans" cxnId="{D2BF2FB9-9DF0-4FA6-B5D0-71979FB6D371}">
      <dgm:prSet/>
      <dgm:spPr/>
      <dgm:t>
        <a:bodyPr/>
        <a:lstStyle/>
        <a:p>
          <a:endParaRPr lang="en-US"/>
        </a:p>
      </dgm:t>
    </dgm:pt>
    <dgm:pt modelId="{F5B3DEC5-7958-491B-82E4-7784CE1EF4C7}">
      <dgm:prSet custT="1"/>
      <dgm:spPr/>
      <dgm:t>
        <a:bodyPr/>
        <a:lstStyle/>
        <a:p>
          <a:r>
            <a:rPr lang="en-US" sz="1600" b="1" dirty="0">
              <a:latin typeface="+mj-lt"/>
            </a:rPr>
            <a:t>Goal</a:t>
          </a:r>
          <a:r>
            <a:rPr lang="en-US" sz="1600" dirty="0">
              <a:latin typeface="+mj-lt"/>
            </a:rPr>
            <a:t>: To understand the drivers of becoming homeless to help high-risk Angelenos prevent occurrences or reoccurrences (i.e., to reduce the flow of individuals and families who enter homelessness or cycle in and out of homelessness). </a:t>
          </a:r>
        </a:p>
      </dgm:t>
    </dgm:pt>
    <dgm:pt modelId="{A9194AA9-6560-4E1A-AAD8-87360BA5A496}" type="parTrans" cxnId="{43DB7BB9-23F6-48B4-AD54-DEEB4EDAFF1E}">
      <dgm:prSet/>
      <dgm:spPr/>
      <dgm:t>
        <a:bodyPr/>
        <a:lstStyle/>
        <a:p>
          <a:endParaRPr lang="en-US"/>
        </a:p>
      </dgm:t>
    </dgm:pt>
    <dgm:pt modelId="{56941EAC-41F6-41EC-A421-3DC3E706DA73}" type="sibTrans" cxnId="{43DB7BB9-23F6-48B4-AD54-DEEB4EDAFF1E}">
      <dgm:prSet/>
      <dgm:spPr/>
      <dgm:t>
        <a:bodyPr/>
        <a:lstStyle/>
        <a:p>
          <a:endParaRPr lang="en-US"/>
        </a:p>
      </dgm:t>
    </dgm:pt>
    <dgm:pt modelId="{047B0226-2C34-4008-8A5A-1B955ADE3765}">
      <dgm:prSet custT="1"/>
      <dgm:spPr/>
      <dgm:t>
        <a:bodyPr/>
        <a:lstStyle/>
        <a:p>
          <a:r>
            <a:rPr lang="en-US" sz="2400" dirty="0">
              <a:latin typeface="+mj-lt"/>
            </a:rPr>
            <a:t>What are pathways</a:t>
          </a:r>
        </a:p>
        <a:p>
          <a:r>
            <a:rPr lang="en-US" sz="2400" dirty="0">
              <a:latin typeface="+mj-lt"/>
            </a:rPr>
            <a:t> </a:t>
          </a:r>
          <a:r>
            <a:rPr lang="en-US" sz="2400" b="1" u="sng" dirty="0">
              <a:solidFill>
                <a:schemeClr val="bg1"/>
              </a:solidFill>
              <a:latin typeface="+mj-lt"/>
            </a:rPr>
            <a:t>WITHIN</a:t>
          </a:r>
          <a:r>
            <a:rPr lang="en-US" sz="2400" dirty="0">
              <a:latin typeface="+mj-lt"/>
            </a:rPr>
            <a:t> </a:t>
          </a:r>
        </a:p>
        <a:p>
          <a:r>
            <a:rPr lang="en-US" sz="2400" dirty="0">
              <a:latin typeface="+mj-lt"/>
            </a:rPr>
            <a:t>systems that must be navigated by PEH? </a:t>
          </a:r>
        </a:p>
      </dgm:t>
    </dgm:pt>
    <dgm:pt modelId="{37DC15C9-BC03-4DFA-9F8E-4EBAF057C02C}" type="parTrans" cxnId="{4F3266A0-E4C1-49BD-A2B1-A45D78D2124E}">
      <dgm:prSet/>
      <dgm:spPr/>
      <dgm:t>
        <a:bodyPr/>
        <a:lstStyle/>
        <a:p>
          <a:endParaRPr lang="en-US"/>
        </a:p>
      </dgm:t>
    </dgm:pt>
    <dgm:pt modelId="{615FEC96-A8B1-4025-B265-F1A9BED6281B}" type="sibTrans" cxnId="{4F3266A0-E4C1-49BD-A2B1-A45D78D2124E}">
      <dgm:prSet/>
      <dgm:spPr/>
      <dgm:t>
        <a:bodyPr/>
        <a:lstStyle/>
        <a:p>
          <a:endParaRPr lang="en-US"/>
        </a:p>
      </dgm:t>
    </dgm:pt>
    <dgm:pt modelId="{A4AE1A14-69BB-44F2-8685-A944D604372C}">
      <dgm:prSet custT="1"/>
      <dgm:spPr/>
      <dgm:t>
        <a:bodyPr/>
        <a:lstStyle/>
        <a:p>
          <a:r>
            <a:rPr lang="en-US" sz="1600" b="1" dirty="0">
              <a:latin typeface="+mj-lt"/>
            </a:rPr>
            <a:t>Goal</a:t>
          </a:r>
          <a:r>
            <a:rPr lang="en-US" sz="1600" dirty="0">
              <a:latin typeface="+mj-lt"/>
            </a:rPr>
            <a:t>: To understand PEH experiences in relation to city and county efforts to increase the number of individuals who transition to permanent housing and self-sustained housing. </a:t>
          </a:r>
        </a:p>
      </dgm:t>
    </dgm:pt>
    <dgm:pt modelId="{8E1D829A-7691-4374-B801-E416F3AD0637}" type="parTrans" cxnId="{907134F2-E871-497E-9404-6DC931A8346B}">
      <dgm:prSet/>
      <dgm:spPr/>
      <dgm:t>
        <a:bodyPr/>
        <a:lstStyle/>
        <a:p>
          <a:endParaRPr lang="en-US"/>
        </a:p>
      </dgm:t>
    </dgm:pt>
    <dgm:pt modelId="{3F21BCB4-DB58-41C6-B698-59BC654D9CA2}" type="sibTrans" cxnId="{907134F2-E871-497E-9404-6DC931A8346B}">
      <dgm:prSet/>
      <dgm:spPr/>
      <dgm:t>
        <a:bodyPr/>
        <a:lstStyle/>
        <a:p>
          <a:endParaRPr lang="en-US"/>
        </a:p>
      </dgm:t>
    </dgm:pt>
    <dgm:pt modelId="{09CE002F-931F-4407-B9EF-FDEBAD7B270F}">
      <dgm:prSet custT="1"/>
      <dgm:spPr/>
      <dgm:t>
        <a:bodyPr/>
        <a:lstStyle/>
        <a:p>
          <a:r>
            <a:rPr lang="en-US" sz="2400" dirty="0">
              <a:latin typeface="+mj-lt"/>
            </a:rPr>
            <a:t>What are pathways </a:t>
          </a:r>
        </a:p>
        <a:p>
          <a:r>
            <a:rPr lang="en-US" sz="2400" b="1" u="sng" dirty="0">
              <a:solidFill>
                <a:schemeClr val="bg1"/>
              </a:solidFill>
              <a:latin typeface="+mj-lt"/>
            </a:rPr>
            <a:t>OUT</a:t>
          </a:r>
          <a:r>
            <a:rPr lang="en-US" sz="2400" dirty="0">
              <a:latin typeface="+mj-lt"/>
            </a:rPr>
            <a:t> </a:t>
          </a:r>
        </a:p>
        <a:p>
          <a:r>
            <a:rPr lang="en-US" sz="2400" dirty="0">
              <a:latin typeface="+mj-lt"/>
            </a:rPr>
            <a:t>of homelessness? </a:t>
          </a:r>
        </a:p>
      </dgm:t>
    </dgm:pt>
    <dgm:pt modelId="{E3F21384-E602-4157-A49A-3AEACB81E437}" type="parTrans" cxnId="{96A85467-B136-4856-8BA9-47DEEFC00C5B}">
      <dgm:prSet/>
      <dgm:spPr/>
      <dgm:t>
        <a:bodyPr/>
        <a:lstStyle/>
        <a:p>
          <a:endParaRPr lang="en-US"/>
        </a:p>
      </dgm:t>
    </dgm:pt>
    <dgm:pt modelId="{6E16E839-74D3-44E3-935B-AE677374E7F7}" type="sibTrans" cxnId="{96A85467-B136-4856-8BA9-47DEEFC00C5B}">
      <dgm:prSet/>
      <dgm:spPr/>
      <dgm:t>
        <a:bodyPr/>
        <a:lstStyle/>
        <a:p>
          <a:endParaRPr lang="en-US"/>
        </a:p>
      </dgm:t>
    </dgm:pt>
    <dgm:pt modelId="{75F76E24-3549-4E9E-900C-3DB108578F79}">
      <dgm:prSet custT="1"/>
      <dgm:spPr/>
      <dgm:t>
        <a:bodyPr/>
        <a:lstStyle/>
        <a:p>
          <a:r>
            <a:rPr lang="en-US" sz="1600" b="1" dirty="0">
              <a:latin typeface="+mj-lt"/>
            </a:rPr>
            <a:t>Goal</a:t>
          </a:r>
          <a:r>
            <a:rPr lang="en-US" sz="1600" dirty="0">
              <a:latin typeface="+mj-lt"/>
            </a:rPr>
            <a:t>: To identify the factors that impede or facilitate movement from unhoused to interim housing with services and self-sustained permanent housing. </a:t>
          </a:r>
        </a:p>
      </dgm:t>
    </dgm:pt>
    <dgm:pt modelId="{8001B6A6-D341-4520-8F92-7C0A8F3120D7}" type="parTrans" cxnId="{74B9E694-7C89-47A1-BBDA-FEDF5D42EE21}">
      <dgm:prSet/>
      <dgm:spPr/>
      <dgm:t>
        <a:bodyPr/>
        <a:lstStyle/>
        <a:p>
          <a:endParaRPr lang="en-US"/>
        </a:p>
      </dgm:t>
    </dgm:pt>
    <dgm:pt modelId="{E61732BF-77C0-43AD-B6BA-1B6CB8C8CBEB}" type="sibTrans" cxnId="{74B9E694-7C89-47A1-BBDA-FEDF5D42EE21}">
      <dgm:prSet/>
      <dgm:spPr/>
      <dgm:t>
        <a:bodyPr/>
        <a:lstStyle/>
        <a:p>
          <a:endParaRPr lang="en-US"/>
        </a:p>
      </dgm:t>
    </dgm:pt>
    <dgm:pt modelId="{833FEE92-9398-0F41-9468-4574BBF890BA}" type="pres">
      <dgm:prSet presAssocID="{6646C66B-FCB1-4689-96F0-AA9517C71A16}" presName="diagram" presStyleCnt="0">
        <dgm:presLayoutVars>
          <dgm:chPref val="1"/>
          <dgm:dir/>
          <dgm:animOne val="branch"/>
          <dgm:animLvl val="lvl"/>
          <dgm:resizeHandles/>
        </dgm:presLayoutVars>
      </dgm:prSet>
      <dgm:spPr/>
    </dgm:pt>
    <dgm:pt modelId="{79517E37-66CC-664A-88CA-1B3CEF9F405F}" type="pres">
      <dgm:prSet presAssocID="{1DE6C27A-7322-47E5-B319-F7AA1E3B792D}" presName="root" presStyleCnt="0"/>
      <dgm:spPr/>
    </dgm:pt>
    <dgm:pt modelId="{A5F786A2-9D40-9846-BE07-66C9F5A0E378}" type="pres">
      <dgm:prSet presAssocID="{1DE6C27A-7322-47E5-B319-F7AA1E3B792D}" presName="rootComposite" presStyleCnt="0"/>
      <dgm:spPr/>
    </dgm:pt>
    <dgm:pt modelId="{E3353102-EE82-9E49-AD91-7523D7746BD6}" type="pres">
      <dgm:prSet presAssocID="{1DE6C27A-7322-47E5-B319-F7AA1E3B792D}" presName="rootText" presStyleLbl="node1" presStyleIdx="0" presStyleCnt="3" custScaleY="128236"/>
      <dgm:spPr/>
    </dgm:pt>
    <dgm:pt modelId="{F0C526F2-2933-2745-B681-8901F003EB69}" type="pres">
      <dgm:prSet presAssocID="{1DE6C27A-7322-47E5-B319-F7AA1E3B792D}" presName="rootConnector" presStyleLbl="node1" presStyleIdx="0" presStyleCnt="3"/>
      <dgm:spPr/>
    </dgm:pt>
    <dgm:pt modelId="{03995643-10B0-B04F-9768-685AFA09C246}" type="pres">
      <dgm:prSet presAssocID="{1DE6C27A-7322-47E5-B319-F7AA1E3B792D}" presName="childShape" presStyleCnt="0"/>
      <dgm:spPr/>
    </dgm:pt>
    <dgm:pt modelId="{3002C1BF-7B70-CE41-A098-6FC7F6E2D4DC}" type="pres">
      <dgm:prSet presAssocID="{A9194AA9-6560-4E1A-AAD8-87360BA5A496}" presName="Name13" presStyleLbl="parChTrans1D2" presStyleIdx="0" presStyleCnt="3"/>
      <dgm:spPr/>
    </dgm:pt>
    <dgm:pt modelId="{CD068875-3E94-6A4C-B01E-6ACA85B65B31}" type="pres">
      <dgm:prSet presAssocID="{F5B3DEC5-7958-491B-82E4-7784CE1EF4C7}" presName="childText" presStyleLbl="bgAcc1" presStyleIdx="0" presStyleCnt="3" custScaleX="113319" custScaleY="149241" custLinFactNeighborY="12951">
        <dgm:presLayoutVars>
          <dgm:bulletEnabled val="1"/>
        </dgm:presLayoutVars>
      </dgm:prSet>
      <dgm:spPr/>
    </dgm:pt>
    <dgm:pt modelId="{BADA6855-B89E-8541-A4A8-317D66EA8DDF}" type="pres">
      <dgm:prSet presAssocID="{047B0226-2C34-4008-8A5A-1B955ADE3765}" presName="root" presStyleCnt="0"/>
      <dgm:spPr/>
    </dgm:pt>
    <dgm:pt modelId="{384496B7-810F-7C49-8CC7-B99287B1125E}" type="pres">
      <dgm:prSet presAssocID="{047B0226-2C34-4008-8A5A-1B955ADE3765}" presName="rootComposite" presStyleCnt="0"/>
      <dgm:spPr/>
    </dgm:pt>
    <dgm:pt modelId="{4D495279-E06B-A548-AC9E-14BE632142E5}" type="pres">
      <dgm:prSet presAssocID="{047B0226-2C34-4008-8A5A-1B955ADE3765}" presName="rootText" presStyleLbl="node1" presStyleIdx="1" presStyleCnt="3" custScaleY="130747"/>
      <dgm:spPr/>
    </dgm:pt>
    <dgm:pt modelId="{25EA1181-65C2-B14A-825A-000990158149}" type="pres">
      <dgm:prSet presAssocID="{047B0226-2C34-4008-8A5A-1B955ADE3765}" presName="rootConnector" presStyleLbl="node1" presStyleIdx="1" presStyleCnt="3"/>
      <dgm:spPr/>
    </dgm:pt>
    <dgm:pt modelId="{9ABB61EB-31DE-A544-BE4B-EB2644E57D5C}" type="pres">
      <dgm:prSet presAssocID="{047B0226-2C34-4008-8A5A-1B955ADE3765}" presName="childShape" presStyleCnt="0"/>
      <dgm:spPr/>
    </dgm:pt>
    <dgm:pt modelId="{91061F05-89A1-B240-BED5-12A089969ADF}" type="pres">
      <dgm:prSet presAssocID="{8E1D829A-7691-4374-B801-E416F3AD0637}" presName="Name13" presStyleLbl="parChTrans1D2" presStyleIdx="1" presStyleCnt="3"/>
      <dgm:spPr/>
    </dgm:pt>
    <dgm:pt modelId="{6860C20E-525A-6B42-8B8F-8855013B0851}" type="pres">
      <dgm:prSet presAssocID="{A4AE1A14-69BB-44F2-8685-A944D604372C}" presName="childText" presStyleLbl="bgAcc1" presStyleIdx="1" presStyleCnt="3" custScaleX="113791" custScaleY="142304" custLinFactNeighborX="-1428" custLinFactNeighborY="14421">
        <dgm:presLayoutVars>
          <dgm:bulletEnabled val="1"/>
        </dgm:presLayoutVars>
      </dgm:prSet>
      <dgm:spPr/>
    </dgm:pt>
    <dgm:pt modelId="{DAA96A33-825C-C34B-BFCB-64FD3DDA2956}" type="pres">
      <dgm:prSet presAssocID="{09CE002F-931F-4407-B9EF-FDEBAD7B270F}" presName="root" presStyleCnt="0"/>
      <dgm:spPr/>
    </dgm:pt>
    <dgm:pt modelId="{24E4D051-7235-F74E-89DC-1067E158858C}" type="pres">
      <dgm:prSet presAssocID="{09CE002F-931F-4407-B9EF-FDEBAD7B270F}" presName="rootComposite" presStyleCnt="0"/>
      <dgm:spPr/>
    </dgm:pt>
    <dgm:pt modelId="{20AE9432-409F-E04C-B077-4CD6C433E44B}" type="pres">
      <dgm:prSet presAssocID="{09CE002F-931F-4407-B9EF-FDEBAD7B270F}" presName="rootText" presStyleLbl="node1" presStyleIdx="2" presStyleCnt="3" custScaleX="100843" custScaleY="131161"/>
      <dgm:spPr/>
    </dgm:pt>
    <dgm:pt modelId="{08C2CA52-D8A2-424E-B783-1AE7E0AF47FF}" type="pres">
      <dgm:prSet presAssocID="{09CE002F-931F-4407-B9EF-FDEBAD7B270F}" presName="rootConnector" presStyleLbl="node1" presStyleIdx="2" presStyleCnt="3"/>
      <dgm:spPr/>
    </dgm:pt>
    <dgm:pt modelId="{A13C1929-D57A-EB47-813B-B47470AB4D7F}" type="pres">
      <dgm:prSet presAssocID="{09CE002F-931F-4407-B9EF-FDEBAD7B270F}" presName="childShape" presStyleCnt="0"/>
      <dgm:spPr/>
    </dgm:pt>
    <dgm:pt modelId="{46902614-113F-E84D-B194-4947D93EDD69}" type="pres">
      <dgm:prSet presAssocID="{8001B6A6-D341-4520-8F92-7C0A8F3120D7}" presName="Name13" presStyleLbl="parChTrans1D2" presStyleIdx="2" presStyleCnt="3"/>
      <dgm:spPr/>
    </dgm:pt>
    <dgm:pt modelId="{AE6B064D-A5A0-DC48-83A3-9C1EDE1F841A}" type="pres">
      <dgm:prSet presAssocID="{75F76E24-3549-4E9E-900C-3DB108578F79}" presName="childText" presStyleLbl="bgAcc1" presStyleIdx="2" presStyleCnt="3" custScaleX="115536" custScaleY="124426" custLinFactNeighborY="15669">
        <dgm:presLayoutVars>
          <dgm:bulletEnabled val="1"/>
        </dgm:presLayoutVars>
      </dgm:prSet>
      <dgm:spPr/>
    </dgm:pt>
  </dgm:ptLst>
  <dgm:cxnLst>
    <dgm:cxn modelId="{41308B0B-502F-604D-8E0E-6F4A1EDC570C}" type="presOf" srcId="{09CE002F-931F-4407-B9EF-FDEBAD7B270F}" destId="{08C2CA52-D8A2-424E-B783-1AE7E0AF47FF}" srcOrd="1" destOrd="0" presId="urn:microsoft.com/office/officeart/2005/8/layout/hierarchy3"/>
    <dgm:cxn modelId="{6FEB071B-2EB7-1D4B-A8E4-646352A0D52E}" type="presOf" srcId="{A4AE1A14-69BB-44F2-8685-A944D604372C}" destId="{6860C20E-525A-6B42-8B8F-8855013B0851}" srcOrd="0" destOrd="0" presId="urn:microsoft.com/office/officeart/2005/8/layout/hierarchy3"/>
    <dgm:cxn modelId="{19DF6A22-B4F4-0745-B5EE-B61587FE7465}" type="presOf" srcId="{8E1D829A-7691-4374-B801-E416F3AD0637}" destId="{91061F05-89A1-B240-BED5-12A089969ADF}" srcOrd="0" destOrd="0" presId="urn:microsoft.com/office/officeart/2005/8/layout/hierarchy3"/>
    <dgm:cxn modelId="{7E4DE724-66B0-D447-9C1F-42BB925A2A18}" type="presOf" srcId="{8001B6A6-D341-4520-8F92-7C0A8F3120D7}" destId="{46902614-113F-E84D-B194-4947D93EDD69}" srcOrd="0" destOrd="0" presId="urn:microsoft.com/office/officeart/2005/8/layout/hierarchy3"/>
    <dgm:cxn modelId="{6492863F-967B-7C43-BDB9-777C9EFB7D40}" type="presOf" srcId="{A9194AA9-6560-4E1A-AAD8-87360BA5A496}" destId="{3002C1BF-7B70-CE41-A098-6FC7F6E2D4DC}" srcOrd="0" destOrd="0" presId="urn:microsoft.com/office/officeart/2005/8/layout/hierarchy3"/>
    <dgm:cxn modelId="{3B2F9641-5417-E44C-B5C8-030A49962536}" type="presOf" srcId="{75F76E24-3549-4E9E-900C-3DB108578F79}" destId="{AE6B064D-A5A0-DC48-83A3-9C1EDE1F841A}" srcOrd="0" destOrd="0" presId="urn:microsoft.com/office/officeart/2005/8/layout/hierarchy3"/>
    <dgm:cxn modelId="{A77B2857-013E-FB41-9511-C1B35C425CD6}" type="presOf" srcId="{6646C66B-FCB1-4689-96F0-AA9517C71A16}" destId="{833FEE92-9398-0F41-9468-4574BBF890BA}" srcOrd="0" destOrd="0" presId="urn:microsoft.com/office/officeart/2005/8/layout/hierarchy3"/>
    <dgm:cxn modelId="{96A85467-B136-4856-8BA9-47DEEFC00C5B}" srcId="{6646C66B-FCB1-4689-96F0-AA9517C71A16}" destId="{09CE002F-931F-4407-B9EF-FDEBAD7B270F}" srcOrd="2" destOrd="0" parTransId="{E3F21384-E602-4157-A49A-3AEACB81E437}" sibTransId="{6E16E839-74D3-44E3-935B-AE677374E7F7}"/>
    <dgm:cxn modelId="{1AAA6D69-C08A-614A-917D-4C39D8C52A56}" type="presOf" srcId="{047B0226-2C34-4008-8A5A-1B955ADE3765}" destId="{25EA1181-65C2-B14A-825A-000990158149}" srcOrd="1" destOrd="0" presId="urn:microsoft.com/office/officeart/2005/8/layout/hierarchy3"/>
    <dgm:cxn modelId="{74B9E694-7C89-47A1-BBDA-FEDF5D42EE21}" srcId="{09CE002F-931F-4407-B9EF-FDEBAD7B270F}" destId="{75F76E24-3549-4E9E-900C-3DB108578F79}" srcOrd="0" destOrd="0" parTransId="{8001B6A6-D341-4520-8F92-7C0A8F3120D7}" sibTransId="{E61732BF-77C0-43AD-B6BA-1B6CB8C8CBEB}"/>
    <dgm:cxn modelId="{4F3266A0-E4C1-49BD-A2B1-A45D78D2124E}" srcId="{6646C66B-FCB1-4689-96F0-AA9517C71A16}" destId="{047B0226-2C34-4008-8A5A-1B955ADE3765}" srcOrd="1" destOrd="0" parTransId="{37DC15C9-BC03-4DFA-9F8E-4EBAF057C02C}" sibTransId="{615FEC96-A8B1-4025-B265-F1A9BED6281B}"/>
    <dgm:cxn modelId="{A454C3A0-CF72-F34E-B595-2ED62C981809}" type="presOf" srcId="{047B0226-2C34-4008-8A5A-1B955ADE3765}" destId="{4D495279-E06B-A548-AC9E-14BE632142E5}" srcOrd="0" destOrd="0" presId="urn:microsoft.com/office/officeart/2005/8/layout/hierarchy3"/>
    <dgm:cxn modelId="{F7E1B8AC-60FE-7243-A432-55FDCB12196E}" type="presOf" srcId="{1DE6C27A-7322-47E5-B319-F7AA1E3B792D}" destId="{F0C526F2-2933-2745-B681-8901F003EB69}" srcOrd="1" destOrd="0" presId="urn:microsoft.com/office/officeart/2005/8/layout/hierarchy3"/>
    <dgm:cxn modelId="{F63C63B1-50E9-6E45-B631-0970680809F4}" type="presOf" srcId="{F5B3DEC5-7958-491B-82E4-7784CE1EF4C7}" destId="{CD068875-3E94-6A4C-B01E-6ACA85B65B31}" srcOrd="0" destOrd="0" presId="urn:microsoft.com/office/officeart/2005/8/layout/hierarchy3"/>
    <dgm:cxn modelId="{D2BF2FB9-9DF0-4FA6-B5D0-71979FB6D371}" srcId="{6646C66B-FCB1-4689-96F0-AA9517C71A16}" destId="{1DE6C27A-7322-47E5-B319-F7AA1E3B792D}" srcOrd="0" destOrd="0" parTransId="{99D25AB9-135D-4296-835A-0205000AA3C6}" sibTransId="{BDFECD2A-3CF1-458C-9440-FF3D4DB96F17}"/>
    <dgm:cxn modelId="{43DB7BB9-23F6-48B4-AD54-DEEB4EDAFF1E}" srcId="{1DE6C27A-7322-47E5-B319-F7AA1E3B792D}" destId="{F5B3DEC5-7958-491B-82E4-7784CE1EF4C7}" srcOrd="0" destOrd="0" parTransId="{A9194AA9-6560-4E1A-AAD8-87360BA5A496}" sibTransId="{56941EAC-41F6-41EC-A421-3DC3E706DA73}"/>
    <dgm:cxn modelId="{505A8EF1-088A-CB44-98DF-B8529360539A}" type="presOf" srcId="{1DE6C27A-7322-47E5-B319-F7AA1E3B792D}" destId="{E3353102-EE82-9E49-AD91-7523D7746BD6}" srcOrd="0" destOrd="0" presId="urn:microsoft.com/office/officeart/2005/8/layout/hierarchy3"/>
    <dgm:cxn modelId="{907134F2-E871-497E-9404-6DC931A8346B}" srcId="{047B0226-2C34-4008-8A5A-1B955ADE3765}" destId="{A4AE1A14-69BB-44F2-8685-A944D604372C}" srcOrd="0" destOrd="0" parTransId="{8E1D829A-7691-4374-B801-E416F3AD0637}" sibTransId="{3F21BCB4-DB58-41C6-B698-59BC654D9CA2}"/>
    <dgm:cxn modelId="{166FE4FF-E93A-B24B-8FAA-67BF10C1E307}" type="presOf" srcId="{09CE002F-931F-4407-B9EF-FDEBAD7B270F}" destId="{20AE9432-409F-E04C-B077-4CD6C433E44B}" srcOrd="0" destOrd="0" presId="urn:microsoft.com/office/officeart/2005/8/layout/hierarchy3"/>
    <dgm:cxn modelId="{8808DF78-F326-A944-A1BE-E820373E6241}" type="presParOf" srcId="{833FEE92-9398-0F41-9468-4574BBF890BA}" destId="{79517E37-66CC-664A-88CA-1B3CEF9F405F}" srcOrd="0" destOrd="0" presId="urn:microsoft.com/office/officeart/2005/8/layout/hierarchy3"/>
    <dgm:cxn modelId="{33B76D23-A830-DC43-AD5A-DAA6F0768A79}" type="presParOf" srcId="{79517E37-66CC-664A-88CA-1B3CEF9F405F}" destId="{A5F786A2-9D40-9846-BE07-66C9F5A0E378}" srcOrd="0" destOrd="0" presId="urn:microsoft.com/office/officeart/2005/8/layout/hierarchy3"/>
    <dgm:cxn modelId="{6500389C-17EF-B845-82B7-393E13F55750}" type="presParOf" srcId="{A5F786A2-9D40-9846-BE07-66C9F5A0E378}" destId="{E3353102-EE82-9E49-AD91-7523D7746BD6}" srcOrd="0" destOrd="0" presId="urn:microsoft.com/office/officeart/2005/8/layout/hierarchy3"/>
    <dgm:cxn modelId="{9C89D4AE-AFB7-A543-BDB8-93CE476294E3}" type="presParOf" srcId="{A5F786A2-9D40-9846-BE07-66C9F5A0E378}" destId="{F0C526F2-2933-2745-B681-8901F003EB69}" srcOrd="1" destOrd="0" presId="urn:microsoft.com/office/officeart/2005/8/layout/hierarchy3"/>
    <dgm:cxn modelId="{9152F72D-3963-374E-9950-D475A57B029C}" type="presParOf" srcId="{79517E37-66CC-664A-88CA-1B3CEF9F405F}" destId="{03995643-10B0-B04F-9768-685AFA09C246}" srcOrd="1" destOrd="0" presId="urn:microsoft.com/office/officeart/2005/8/layout/hierarchy3"/>
    <dgm:cxn modelId="{6E7B7599-B449-B848-8673-500B962959AE}" type="presParOf" srcId="{03995643-10B0-B04F-9768-685AFA09C246}" destId="{3002C1BF-7B70-CE41-A098-6FC7F6E2D4DC}" srcOrd="0" destOrd="0" presId="urn:microsoft.com/office/officeart/2005/8/layout/hierarchy3"/>
    <dgm:cxn modelId="{F6C48DB3-967E-1E45-B25B-6F237C22174E}" type="presParOf" srcId="{03995643-10B0-B04F-9768-685AFA09C246}" destId="{CD068875-3E94-6A4C-B01E-6ACA85B65B31}" srcOrd="1" destOrd="0" presId="urn:microsoft.com/office/officeart/2005/8/layout/hierarchy3"/>
    <dgm:cxn modelId="{1FD736CC-8618-3F46-9A98-7E5F067211E1}" type="presParOf" srcId="{833FEE92-9398-0F41-9468-4574BBF890BA}" destId="{BADA6855-B89E-8541-A4A8-317D66EA8DDF}" srcOrd="1" destOrd="0" presId="urn:microsoft.com/office/officeart/2005/8/layout/hierarchy3"/>
    <dgm:cxn modelId="{B5CE7D3B-E780-7947-8400-697F053ECA5A}" type="presParOf" srcId="{BADA6855-B89E-8541-A4A8-317D66EA8DDF}" destId="{384496B7-810F-7C49-8CC7-B99287B1125E}" srcOrd="0" destOrd="0" presId="urn:microsoft.com/office/officeart/2005/8/layout/hierarchy3"/>
    <dgm:cxn modelId="{9A452F6C-E0F7-194B-B1E9-31E2A00B5FCA}" type="presParOf" srcId="{384496B7-810F-7C49-8CC7-B99287B1125E}" destId="{4D495279-E06B-A548-AC9E-14BE632142E5}" srcOrd="0" destOrd="0" presId="urn:microsoft.com/office/officeart/2005/8/layout/hierarchy3"/>
    <dgm:cxn modelId="{4C2C8017-6026-1749-BCE1-A01694BBD384}" type="presParOf" srcId="{384496B7-810F-7C49-8CC7-B99287B1125E}" destId="{25EA1181-65C2-B14A-825A-000990158149}" srcOrd="1" destOrd="0" presId="urn:microsoft.com/office/officeart/2005/8/layout/hierarchy3"/>
    <dgm:cxn modelId="{F972D546-E8C6-9B41-8621-8405CC9E5ABA}" type="presParOf" srcId="{BADA6855-B89E-8541-A4A8-317D66EA8DDF}" destId="{9ABB61EB-31DE-A544-BE4B-EB2644E57D5C}" srcOrd="1" destOrd="0" presId="urn:microsoft.com/office/officeart/2005/8/layout/hierarchy3"/>
    <dgm:cxn modelId="{60FC1012-728D-A84D-8523-0CD210425A10}" type="presParOf" srcId="{9ABB61EB-31DE-A544-BE4B-EB2644E57D5C}" destId="{91061F05-89A1-B240-BED5-12A089969ADF}" srcOrd="0" destOrd="0" presId="urn:microsoft.com/office/officeart/2005/8/layout/hierarchy3"/>
    <dgm:cxn modelId="{D2A4C88A-7B1D-4243-A15C-A5551E87BF2D}" type="presParOf" srcId="{9ABB61EB-31DE-A544-BE4B-EB2644E57D5C}" destId="{6860C20E-525A-6B42-8B8F-8855013B0851}" srcOrd="1" destOrd="0" presId="urn:microsoft.com/office/officeart/2005/8/layout/hierarchy3"/>
    <dgm:cxn modelId="{2CA8D4F2-8BE5-A347-857D-077DF89EBD37}" type="presParOf" srcId="{833FEE92-9398-0F41-9468-4574BBF890BA}" destId="{DAA96A33-825C-C34B-BFCB-64FD3DDA2956}" srcOrd="2" destOrd="0" presId="urn:microsoft.com/office/officeart/2005/8/layout/hierarchy3"/>
    <dgm:cxn modelId="{37FD9EB6-1E9D-7542-93F6-F51ABBEF83B6}" type="presParOf" srcId="{DAA96A33-825C-C34B-BFCB-64FD3DDA2956}" destId="{24E4D051-7235-F74E-89DC-1067E158858C}" srcOrd="0" destOrd="0" presId="urn:microsoft.com/office/officeart/2005/8/layout/hierarchy3"/>
    <dgm:cxn modelId="{4204BE6D-B7CF-C445-9ECE-0EED925889BB}" type="presParOf" srcId="{24E4D051-7235-F74E-89DC-1067E158858C}" destId="{20AE9432-409F-E04C-B077-4CD6C433E44B}" srcOrd="0" destOrd="0" presId="urn:microsoft.com/office/officeart/2005/8/layout/hierarchy3"/>
    <dgm:cxn modelId="{8ACC860A-B374-5544-B0B3-8864E3836442}" type="presParOf" srcId="{24E4D051-7235-F74E-89DC-1067E158858C}" destId="{08C2CA52-D8A2-424E-B783-1AE7E0AF47FF}" srcOrd="1" destOrd="0" presId="urn:microsoft.com/office/officeart/2005/8/layout/hierarchy3"/>
    <dgm:cxn modelId="{0BCE19D3-C383-AE42-B125-BA8727119399}" type="presParOf" srcId="{DAA96A33-825C-C34B-BFCB-64FD3DDA2956}" destId="{A13C1929-D57A-EB47-813B-B47470AB4D7F}" srcOrd="1" destOrd="0" presId="urn:microsoft.com/office/officeart/2005/8/layout/hierarchy3"/>
    <dgm:cxn modelId="{6DB6BB23-E184-CC4B-9527-BB9834FADD4E}" type="presParOf" srcId="{A13C1929-D57A-EB47-813B-B47470AB4D7F}" destId="{46902614-113F-E84D-B194-4947D93EDD69}" srcOrd="0" destOrd="0" presId="urn:microsoft.com/office/officeart/2005/8/layout/hierarchy3"/>
    <dgm:cxn modelId="{9DA554AB-02A3-D744-8BCB-E2AC5937A69B}" type="presParOf" srcId="{A13C1929-D57A-EB47-813B-B47470AB4D7F}" destId="{AE6B064D-A5A0-DC48-83A3-9C1EDE1F841A}"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8E0F6E-EC5E-4537-BDAA-AD9618970DB3}" type="doc">
      <dgm:prSet loTypeId="urn:microsoft.com/office/officeart/2016/7/layout/LinearBlockProcessNumbered" loCatId="process" qsTypeId="urn:microsoft.com/office/officeart/2005/8/quickstyle/simple1" qsCatId="simple" csTypeId="urn:microsoft.com/office/officeart/2005/8/colors/accent4_4" csCatId="accent4" phldr="1"/>
      <dgm:spPr/>
      <dgm:t>
        <a:bodyPr/>
        <a:lstStyle/>
        <a:p>
          <a:endParaRPr lang="en-US"/>
        </a:p>
      </dgm:t>
    </dgm:pt>
    <dgm:pt modelId="{C55121AF-D3F8-4BBA-8E47-D177CBA382AC}">
      <dgm:prSet custT="1"/>
      <dgm:spPr>
        <a:solidFill>
          <a:schemeClr val="accent4">
            <a:lumMod val="50000"/>
          </a:schemeClr>
        </a:solidFill>
      </dgm:spPr>
      <dgm:t>
        <a:bodyPr/>
        <a:lstStyle/>
        <a:p>
          <a:r>
            <a:rPr lang="en-US" sz="2200" b="1" dirty="0">
              <a:latin typeface="+mj-lt"/>
            </a:rPr>
            <a:t>REFRAME</a:t>
          </a:r>
          <a:r>
            <a:rPr lang="en-US" sz="2200" dirty="0">
              <a:latin typeface="+mj-lt"/>
            </a:rPr>
            <a:t> the problem</a:t>
          </a:r>
        </a:p>
      </dgm:t>
    </dgm:pt>
    <dgm:pt modelId="{99E0B3F4-9657-4A19-ABA4-0AE86303B7A1}" type="parTrans" cxnId="{A73A93A7-A052-4B3F-A33D-760071C5F8F8}">
      <dgm:prSet/>
      <dgm:spPr/>
      <dgm:t>
        <a:bodyPr/>
        <a:lstStyle/>
        <a:p>
          <a:endParaRPr lang="en-US"/>
        </a:p>
      </dgm:t>
    </dgm:pt>
    <dgm:pt modelId="{5361D772-0453-486F-A516-C997A39AC46F}" type="sibTrans" cxnId="{A73A93A7-A052-4B3F-A33D-760071C5F8F8}">
      <dgm:prSet phldrT="01" phldr="0"/>
      <dgm:spPr/>
      <dgm:t>
        <a:bodyPr/>
        <a:lstStyle/>
        <a:p>
          <a:r>
            <a:rPr lang="en-US" dirty="0"/>
            <a:t>01</a:t>
          </a:r>
        </a:p>
      </dgm:t>
    </dgm:pt>
    <dgm:pt modelId="{2C57FFA5-4564-491B-BF51-7C25947CA1F3}">
      <dgm:prSet custT="1"/>
      <dgm:spPr/>
      <dgm:t>
        <a:bodyPr/>
        <a:lstStyle/>
        <a:p>
          <a:r>
            <a:rPr lang="en-US" sz="1600" dirty="0">
              <a:latin typeface="+mj-lt"/>
            </a:rPr>
            <a:t>Commonly cited causes need to be interrogated</a:t>
          </a:r>
        </a:p>
      </dgm:t>
    </dgm:pt>
    <dgm:pt modelId="{36484241-FCDF-425B-9437-8CFEF5361ADC}" type="parTrans" cxnId="{C2A07401-17EC-4623-88CB-9F8A54B5A3D9}">
      <dgm:prSet/>
      <dgm:spPr/>
      <dgm:t>
        <a:bodyPr/>
        <a:lstStyle/>
        <a:p>
          <a:endParaRPr lang="en-US"/>
        </a:p>
      </dgm:t>
    </dgm:pt>
    <dgm:pt modelId="{D0633EEB-5EB9-43EC-8D3B-D7B3ECD65492}" type="sibTrans" cxnId="{C2A07401-17EC-4623-88CB-9F8A54B5A3D9}">
      <dgm:prSet/>
      <dgm:spPr/>
      <dgm:t>
        <a:bodyPr/>
        <a:lstStyle/>
        <a:p>
          <a:endParaRPr lang="en-US"/>
        </a:p>
      </dgm:t>
    </dgm:pt>
    <dgm:pt modelId="{AC68D7D6-D67D-444F-91B2-9B3C6327954E}">
      <dgm:prSet custT="1"/>
      <dgm:spPr>
        <a:solidFill>
          <a:schemeClr val="accent4">
            <a:lumMod val="75000"/>
          </a:schemeClr>
        </a:solidFill>
      </dgm:spPr>
      <dgm:t>
        <a:bodyPr/>
        <a:lstStyle/>
        <a:p>
          <a:r>
            <a:rPr lang="en-US" sz="2200" b="1" dirty="0">
              <a:latin typeface="+mj-lt"/>
            </a:rPr>
            <a:t>REPAIR</a:t>
          </a:r>
          <a:r>
            <a:rPr lang="en-US" sz="2200" dirty="0">
              <a:latin typeface="+mj-lt"/>
            </a:rPr>
            <a:t> the pipeline</a:t>
          </a:r>
        </a:p>
      </dgm:t>
    </dgm:pt>
    <dgm:pt modelId="{B4E37952-714B-4DF2-AB94-13572C979460}" type="parTrans" cxnId="{B329BC57-5151-4D45-B2A0-385E93C2C570}">
      <dgm:prSet/>
      <dgm:spPr/>
      <dgm:t>
        <a:bodyPr/>
        <a:lstStyle/>
        <a:p>
          <a:endParaRPr lang="en-US"/>
        </a:p>
      </dgm:t>
    </dgm:pt>
    <dgm:pt modelId="{46443979-7ADB-4A55-A975-1FA04C3B0FD3}" type="sibTrans" cxnId="{B329BC57-5151-4D45-B2A0-385E93C2C570}">
      <dgm:prSet phldrT="02" phldr="0"/>
      <dgm:spPr/>
      <dgm:t>
        <a:bodyPr/>
        <a:lstStyle/>
        <a:p>
          <a:r>
            <a:rPr lang="en-US"/>
            <a:t>02</a:t>
          </a:r>
          <a:endParaRPr lang="en-US" dirty="0"/>
        </a:p>
      </dgm:t>
    </dgm:pt>
    <dgm:pt modelId="{71F739FD-CF9A-4364-94D3-3BE34E4C0F14}">
      <dgm:prSet custT="1"/>
      <dgm:spPr/>
      <dgm:t>
        <a:bodyPr/>
        <a:lstStyle/>
        <a:p>
          <a:r>
            <a:rPr lang="en-US" sz="1600" dirty="0">
              <a:latin typeface="+mj-lt"/>
            </a:rPr>
            <a:t>Pathways out require multiple, coordinated, and diverse forms of support </a:t>
          </a:r>
        </a:p>
      </dgm:t>
    </dgm:pt>
    <dgm:pt modelId="{E1550725-D8A8-4F11-BD69-3DC34AE2007F}" type="parTrans" cxnId="{C2973F78-EEF1-4E9D-9714-C03EFD012705}">
      <dgm:prSet/>
      <dgm:spPr/>
      <dgm:t>
        <a:bodyPr/>
        <a:lstStyle/>
        <a:p>
          <a:endParaRPr lang="en-US"/>
        </a:p>
      </dgm:t>
    </dgm:pt>
    <dgm:pt modelId="{6F55B868-6300-49CA-A653-2B22BE82D0B8}" type="sibTrans" cxnId="{C2973F78-EEF1-4E9D-9714-C03EFD012705}">
      <dgm:prSet/>
      <dgm:spPr/>
      <dgm:t>
        <a:bodyPr/>
        <a:lstStyle/>
        <a:p>
          <a:endParaRPr lang="en-US"/>
        </a:p>
      </dgm:t>
    </dgm:pt>
    <dgm:pt modelId="{48DBFFC5-F205-48D0-8054-83C68768465B}">
      <dgm:prSet custT="1"/>
      <dgm:spPr>
        <a:solidFill>
          <a:schemeClr val="accent4"/>
        </a:solidFill>
      </dgm:spPr>
      <dgm:t>
        <a:bodyPr/>
        <a:lstStyle/>
        <a:p>
          <a:r>
            <a:rPr lang="en-US" sz="2200" b="1" dirty="0">
              <a:latin typeface="+mj-lt"/>
            </a:rPr>
            <a:t>REIMAGINE</a:t>
          </a:r>
          <a:r>
            <a:rPr lang="en-US" sz="2200" dirty="0">
              <a:latin typeface="+mj-lt"/>
            </a:rPr>
            <a:t> investments</a:t>
          </a:r>
        </a:p>
      </dgm:t>
    </dgm:pt>
    <dgm:pt modelId="{D24C2D22-C1CF-477F-ACCC-12FA50C2A0F6}" type="parTrans" cxnId="{39CC5DC3-8389-4942-BE49-1B86F293DECA}">
      <dgm:prSet/>
      <dgm:spPr/>
      <dgm:t>
        <a:bodyPr/>
        <a:lstStyle/>
        <a:p>
          <a:endParaRPr lang="en-US"/>
        </a:p>
      </dgm:t>
    </dgm:pt>
    <dgm:pt modelId="{F41A0059-FF16-444D-84D3-CB34C00470BC}" type="sibTrans" cxnId="{39CC5DC3-8389-4942-BE49-1B86F293DECA}">
      <dgm:prSet phldrT="03" phldr="0"/>
      <dgm:spPr/>
      <dgm:t>
        <a:bodyPr/>
        <a:lstStyle/>
        <a:p>
          <a:r>
            <a:rPr lang="en-US"/>
            <a:t>03</a:t>
          </a:r>
          <a:endParaRPr lang="en-US" dirty="0"/>
        </a:p>
      </dgm:t>
    </dgm:pt>
    <dgm:pt modelId="{C0884A71-8F7C-BA45-AF41-DE263C77DD96}">
      <dgm:prSet custT="1"/>
      <dgm:spPr/>
      <dgm:t>
        <a:bodyPr/>
        <a:lstStyle/>
        <a:p>
          <a:r>
            <a:rPr lang="en-US" sz="1600" dirty="0">
              <a:latin typeface="+mj-lt"/>
            </a:rPr>
            <a:t>Lack of affordable housing is a key driver of homelessness</a:t>
          </a:r>
        </a:p>
      </dgm:t>
    </dgm:pt>
    <dgm:pt modelId="{1E68573D-9A42-684B-8540-D62D11EA5856}" type="parTrans" cxnId="{5662BEB0-37A0-DE48-978D-A72F8C5B1184}">
      <dgm:prSet/>
      <dgm:spPr/>
      <dgm:t>
        <a:bodyPr/>
        <a:lstStyle/>
        <a:p>
          <a:endParaRPr lang="en-US"/>
        </a:p>
      </dgm:t>
    </dgm:pt>
    <dgm:pt modelId="{AA491876-26FE-9643-AED5-C568217BF615}" type="sibTrans" cxnId="{5662BEB0-37A0-DE48-978D-A72F8C5B1184}">
      <dgm:prSet/>
      <dgm:spPr/>
      <dgm:t>
        <a:bodyPr/>
        <a:lstStyle/>
        <a:p>
          <a:endParaRPr lang="en-US"/>
        </a:p>
      </dgm:t>
    </dgm:pt>
    <dgm:pt modelId="{9C0C32F8-3FF0-4A57-BA36-74AB80FBC43F}">
      <dgm:prSet custT="1"/>
      <dgm:spPr/>
      <dgm:t>
        <a:bodyPr/>
        <a:lstStyle/>
        <a:p>
          <a:r>
            <a:rPr lang="en-US" sz="1600" dirty="0">
              <a:latin typeface="+mj-lt"/>
            </a:rPr>
            <a:t>City and City-County service fragmentation must be addressed to seal the cracks into which Angelenos in need fall </a:t>
          </a:r>
        </a:p>
      </dgm:t>
    </dgm:pt>
    <dgm:pt modelId="{E49C9251-88B1-45C8-BF24-470125247E2D}" type="parTrans" cxnId="{59C7C830-C0BB-4A44-8F41-E611AF96AB3D}">
      <dgm:prSet/>
      <dgm:spPr/>
      <dgm:t>
        <a:bodyPr/>
        <a:lstStyle/>
        <a:p>
          <a:endParaRPr lang="en-US"/>
        </a:p>
      </dgm:t>
    </dgm:pt>
    <dgm:pt modelId="{4D318914-8B7D-46E7-BA26-2D867DA83D0A}" type="sibTrans" cxnId="{59C7C830-C0BB-4A44-8F41-E611AF96AB3D}">
      <dgm:prSet/>
      <dgm:spPr/>
      <dgm:t>
        <a:bodyPr/>
        <a:lstStyle/>
        <a:p>
          <a:endParaRPr lang="en-US"/>
        </a:p>
      </dgm:t>
    </dgm:pt>
    <dgm:pt modelId="{55DAA03E-8CF4-465A-9A35-7F02E4D1AAD9}">
      <dgm:prSet custT="1"/>
      <dgm:spPr/>
      <dgm:t>
        <a:bodyPr/>
        <a:lstStyle/>
        <a:p>
          <a:r>
            <a:rPr lang="en-US" sz="1600" dirty="0">
              <a:latin typeface="+mj-lt"/>
            </a:rPr>
            <a:t>Presence of multiple pathways conflicts with a one-size-fits all approach</a:t>
          </a:r>
        </a:p>
      </dgm:t>
    </dgm:pt>
    <dgm:pt modelId="{C9A871EF-A326-4DAA-B70C-29A4875F5954}" type="parTrans" cxnId="{3F7FFC9C-1003-4917-A7E0-9F86C3F88C67}">
      <dgm:prSet/>
      <dgm:spPr/>
      <dgm:t>
        <a:bodyPr/>
        <a:lstStyle/>
        <a:p>
          <a:endParaRPr lang="en-US"/>
        </a:p>
      </dgm:t>
    </dgm:pt>
    <dgm:pt modelId="{A2B2469B-297A-44C4-B8D5-EFE689F779E8}" type="sibTrans" cxnId="{3F7FFC9C-1003-4917-A7E0-9F86C3F88C67}">
      <dgm:prSet/>
      <dgm:spPr/>
      <dgm:t>
        <a:bodyPr/>
        <a:lstStyle/>
        <a:p>
          <a:endParaRPr lang="en-US"/>
        </a:p>
      </dgm:t>
    </dgm:pt>
    <dgm:pt modelId="{0C90067A-2555-4E15-AC10-726854422249}">
      <dgm:prSet custT="1"/>
      <dgm:spPr/>
      <dgm:t>
        <a:bodyPr/>
        <a:lstStyle/>
        <a:p>
          <a:r>
            <a:rPr lang="en-US" sz="1600" dirty="0">
              <a:latin typeface="+mj-lt"/>
            </a:rPr>
            <a:t>Effective interventions require both quantitative and qualitative data and data sharing</a:t>
          </a:r>
        </a:p>
      </dgm:t>
    </dgm:pt>
    <dgm:pt modelId="{389C9823-2FD7-482C-8141-EE786D16B6A0}" type="parTrans" cxnId="{A21F5FD8-905E-49A5-AD42-2682E375F5AD}">
      <dgm:prSet/>
      <dgm:spPr/>
      <dgm:t>
        <a:bodyPr/>
        <a:lstStyle/>
        <a:p>
          <a:endParaRPr lang="en-US"/>
        </a:p>
      </dgm:t>
    </dgm:pt>
    <dgm:pt modelId="{E9AB8556-FB64-4ED0-83E2-B0BBB4CEC95F}" type="sibTrans" cxnId="{A21F5FD8-905E-49A5-AD42-2682E375F5AD}">
      <dgm:prSet/>
      <dgm:spPr/>
      <dgm:t>
        <a:bodyPr/>
        <a:lstStyle/>
        <a:p>
          <a:endParaRPr lang="en-US"/>
        </a:p>
      </dgm:t>
    </dgm:pt>
    <dgm:pt modelId="{CF3663B5-F4EA-9242-913B-FAABA81F7E1F}">
      <dgm:prSet custT="1"/>
      <dgm:spPr/>
      <dgm:t>
        <a:bodyPr/>
        <a:lstStyle/>
        <a:p>
          <a:r>
            <a:rPr lang="en-US" sz="1600" dirty="0">
              <a:latin typeface="+mj-lt"/>
            </a:rPr>
            <a:t>Consider adding evaluation of outcomes</a:t>
          </a:r>
        </a:p>
      </dgm:t>
    </dgm:pt>
    <dgm:pt modelId="{AB94BA6F-AD34-714A-B74A-2344CC2CE0C0}" type="parTrans" cxnId="{E9FF94C0-438A-6E45-A8F7-AC382BEEBDA2}">
      <dgm:prSet/>
      <dgm:spPr/>
      <dgm:t>
        <a:bodyPr/>
        <a:lstStyle/>
        <a:p>
          <a:endParaRPr lang="en-US"/>
        </a:p>
      </dgm:t>
    </dgm:pt>
    <dgm:pt modelId="{E240B5DA-B233-C043-AB10-BF1640CDDE57}" type="sibTrans" cxnId="{E9FF94C0-438A-6E45-A8F7-AC382BEEBDA2}">
      <dgm:prSet/>
      <dgm:spPr/>
      <dgm:t>
        <a:bodyPr/>
        <a:lstStyle/>
        <a:p>
          <a:endParaRPr lang="en-US"/>
        </a:p>
      </dgm:t>
    </dgm:pt>
    <dgm:pt modelId="{17EAD3D9-778B-6B4E-9C4E-F1084DC2CF4A}">
      <dgm:prSet custT="1"/>
      <dgm:spPr/>
      <dgm:t>
        <a:bodyPr/>
        <a:lstStyle/>
        <a:p>
          <a:r>
            <a:rPr lang="en-US" sz="1600" dirty="0">
              <a:latin typeface="+mj-lt"/>
            </a:rPr>
            <a:t>Access the research talent in LA City and County</a:t>
          </a:r>
        </a:p>
      </dgm:t>
    </dgm:pt>
    <dgm:pt modelId="{7EF7CADA-B04E-3346-894D-083B589E93CF}" type="parTrans" cxnId="{18D3136C-F3E4-3642-B541-63A6C9436359}">
      <dgm:prSet/>
      <dgm:spPr/>
      <dgm:t>
        <a:bodyPr/>
        <a:lstStyle/>
        <a:p>
          <a:endParaRPr lang="en-US"/>
        </a:p>
      </dgm:t>
    </dgm:pt>
    <dgm:pt modelId="{3CAD3F1D-4FE2-F045-8C80-1F46C755207B}" type="sibTrans" cxnId="{18D3136C-F3E4-3642-B541-63A6C9436359}">
      <dgm:prSet/>
      <dgm:spPr/>
      <dgm:t>
        <a:bodyPr/>
        <a:lstStyle/>
        <a:p>
          <a:endParaRPr lang="en-US"/>
        </a:p>
      </dgm:t>
    </dgm:pt>
    <dgm:pt modelId="{1DAF2EB0-2C15-2A43-B822-9AB124C6FDDE}" type="pres">
      <dgm:prSet presAssocID="{918E0F6E-EC5E-4537-BDAA-AD9618970DB3}" presName="Name0" presStyleCnt="0">
        <dgm:presLayoutVars>
          <dgm:animLvl val="lvl"/>
          <dgm:resizeHandles val="exact"/>
        </dgm:presLayoutVars>
      </dgm:prSet>
      <dgm:spPr/>
    </dgm:pt>
    <dgm:pt modelId="{D2B6E557-9F36-A24C-896A-00685530652C}" type="pres">
      <dgm:prSet presAssocID="{C55121AF-D3F8-4BBA-8E47-D177CBA382AC}" presName="compositeNode" presStyleCnt="0">
        <dgm:presLayoutVars>
          <dgm:bulletEnabled val="1"/>
        </dgm:presLayoutVars>
      </dgm:prSet>
      <dgm:spPr/>
    </dgm:pt>
    <dgm:pt modelId="{22C64A2A-FCF6-A047-8248-B6FA49C13591}" type="pres">
      <dgm:prSet presAssocID="{C55121AF-D3F8-4BBA-8E47-D177CBA382AC}" presName="bgRect" presStyleLbl="alignNode1" presStyleIdx="0" presStyleCnt="3" custScaleY="112023" custLinFactNeighborY="240"/>
      <dgm:spPr/>
    </dgm:pt>
    <dgm:pt modelId="{B3E1EAD9-52CC-E149-9035-12B489D5D361}" type="pres">
      <dgm:prSet presAssocID="{5361D772-0453-486F-A516-C997A39AC46F}" presName="sibTransNodeRect" presStyleLbl="alignNode1" presStyleIdx="0" presStyleCnt="3" custScaleX="57411" custScaleY="84230" custLinFactNeighborX="-26034" custLinFactNeighborY="-20364">
        <dgm:presLayoutVars>
          <dgm:chMax val="0"/>
          <dgm:bulletEnabled val="1"/>
        </dgm:presLayoutVars>
      </dgm:prSet>
      <dgm:spPr/>
    </dgm:pt>
    <dgm:pt modelId="{31F80CBD-6CA4-8E4B-A938-205A735D76DC}" type="pres">
      <dgm:prSet presAssocID="{C55121AF-D3F8-4BBA-8E47-D177CBA382AC}" presName="nodeRect" presStyleLbl="alignNode1" presStyleIdx="0" presStyleCnt="3">
        <dgm:presLayoutVars>
          <dgm:bulletEnabled val="1"/>
        </dgm:presLayoutVars>
      </dgm:prSet>
      <dgm:spPr/>
    </dgm:pt>
    <dgm:pt modelId="{39B9F5DB-F49C-5041-ACF6-07167B1820A2}" type="pres">
      <dgm:prSet presAssocID="{5361D772-0453-486F-A516-C997A39AC46F}" presName="sibTrans" presStyleCnt="0"/>
      <dgm:spPr/>
    </dgm:pt>
    <dgm:pt modelId="{C3D9AB3D-C6FD-1F43-8326-B4FFBC99054C}" type="pres">
      <dgm:prSet presAssocID="{AC68D7D6-D67D-444F-91B2-9B3C6327954E}" presName="compositeNode" presStyleCnt="0">
        <dgm:presLayoutVars>
          <dgm:bulletEnabled val="1"/>
        </dgm:presLayoutVars>
      </dgm:prSet>
      <dgm:spPr/>
    </dgm:pt>
    <dgm:pt modelId="{1815A128-F83E-2E48-8EC2-B54FE9326F78}" type="pres">
      <dgm:prSet presAssocID="{AC68D7D6-D67D-444F-91B2-9B3C6327954E}" presName="bgRect" presStyleLbl="alignNode1" presStyleIdx="1" presStyleCnt="3" custScaleY="111032"/>
      <dgm:spPr/>
    </dgm:pt>
    <dgm:pt modelId="{C1525611-B427-494A-95FD-9ECB0C0B918F}" type="pres">
      <dgm:prSet presAssocID="{46443979-7ADB-4A55-A975-1FA04C3B0FD3}" presName="sibTransNodeRect" presStyleLbl="alignNode1" presStyleIdx="1" presStyleCnt="3" custScaleX="56345" custScaleY="66908" custLinFactNeighborX="-24574" custLinFactNeighborY="-11703">
        <dgm:presLayoutVars>
          <dgm:chMax val="0"/>
          <dgm:bulletEnabled val="1"/>
        </dgm:presLayoutVars>
      </dgm:prSet>
      <dgm:spPr/>
    </dgm:pt>
    <dgm:pt modelId="{1B33023F-6D8E-D642-BB92-9A848D79F4B2}" type="pres">
      <dgm:prSet presAssocID="{AC68D7D6-D67D-444F-91B2-9B3C6327954E}" presName="nodeRect" presStyleLbl="alignNode1" presStyleIdx="1" presStyleCnt="3">
        <dgm:presLayoutVars>
          <dgm:bulletEnabled val="1"/>
        </dgm:presLayoutVars>
      </dgm:prSet>
      <dgm:spPr/>
    </dgm:pt>
    <dgm:pt modelId="{31B074BE-55E5-46AC-B038-3E388A5892AC}" type="pres">
      <dgm:prSet presAssocID="{46443979-7ADB-4A55-A975-1FA04C3B0FD3}" presName="sibTrans" presStyleCnt="0"/>
      <dgm:spPr/>
    </dgm:pt>
    <dgm:pt modelId="{F2198639-70E4-D742-8985-9AD4F83C9201}" type="pres">
      <dgm:prSet presAssocID="{48DBFFC5-F205-48D0-8054-83C68768465B}" presName="compositeNode" presStyleCnt="0">
        <dgm:presLayoutVars>
          <dgm:bulletEnabled val="1"/>
        </dgm:presLayoutVars>
      </dgm:prSet>
      <dgm:spPr/>
    </dgm:pt>
    <dgm:pt modelId="{F1DD9823-5F9A-1843-BC8C-2971D5D6523C}" type="pres">
      <dgm:prSet presAssocID="{48DBFFC5-F205-48D0-8054-83C68768465B}" presName="bgRect" presStyleLbl="alignNode1" presStyleIdx="2" presStyleCnt="3" custScaleY="109727"/>
      <dgm:spPr/>
    </dgm:pt>
    <dgm:pt modelId="{15118911-5857-EB46-AF0F-8657CC4D1C7E}" type="pres">
      <dgm:prSet presAssocID="{F41A0059-FF16-444D-84D3-CB34C00470BC}" presName="sibTransNodeRect" presStyleLbl="alignNode1" presStyleIdx="2" presStyleCnt="3" custScaleX="54188" custScaleY="66908" custLinFactNeighborX="-21966" custLinFactNeighborY="-11703">
        <dgm:presLayoutVars>
          <dgm:chMax val="0"/>
          <dgm:bulletEnabled val="1"/>
        </dgm:presLayoutVars>
      </dgm:prSet>
      <dgm:spPr/>
    </dgm:pt>
    <dgm:pt modelId="{0A25F802-141A-494E-8452-B244A1975884}" type="pres">
      <dgm:prSet presAssocID="{48DBFFC5-F205-48D0-8054-83C68768465B}" presName="nodeRect" presStyleLbl="alignNode1" presStyleIdx="2" presStyleCnt="3">
        <dgm:presLayoutVars>
          <dgm:bulletEnabled val="1"/>
        </dgm:presLayoutVars>
      </dgm:prSet>
      <dgm:spPr/>
    </dgm:pt>
  </dgm:ptLst>
  <dgm:cxnLst>
    <dgm:cxn modelId="{C2A07401-17EC-4623-88CB-9F8A54B5A3D9}" srcId="{C55121AF-D3F8-4BBA-8E47-D177CBA382AC}" destId="{2C57FFA5-4564-491B-BF51-7C25947CA1F3}" srcOrd="0" destOrd="0" parTransId="{36484241-FCDF-425B-9437-8CFEF5361ADC}" sibTransId="{D0633EEB-5EB9-43EC-8D3B-D7B3ECD65492}"/>
    <dgm:cxn modelId="{8EBD5710-3897-4A43-A839-12ACF2FD491E}" type="presOf" srcId="{918E0F6E-EC5E-4537-BDAA-AD9618970DB3}" destId="{1DAF2EB0-2C15-2A43-B822-9AB124C6FDDE}" srcOrd="0" destOrd="0" presId="urn:microsoft.com/office/officeart/2016/7/layout/LinearBlockProcessNumbered"/>
    <dgm:cxn modelId="{AA24311A-6212-4B4B-ADB3-41D99D062D11}" type="presOf" srcId="{55DAA03E-8CF4-465A-9A35-7F02E4D1AAD9}" destId="{31F80CBD-6CA4-8E4B-A938-205A735D76DC}" srcOrd="0" destOrd="3" presId="urn:microsoft.com/office/officeart/2016/7/layout/LinearBlockProcessNumbered"/>
    <dgm:cxn modelId="{5880741A-2E9D-490D-88FD-2FDCA9A51A75}" type="presOf" srcId="{AC68D7D6-D67D-444F-91B2-9B3C6327954E}" destId="{1815A128-F83E-2E48-8EC2-B54FE9326F78}" srcOrd="0" destOrd="0" presId="urn:microsoft.com/office/officeart/2016/7/layout/LinearBlockProcessNumbered"/>
    <dgm:cxn modelId="{B7E53D1C-874F-47A7-A9BA-9A1902B3F43D}" type="presOf" srcId="{AC68D7D6-D67D-444F-91B2-9B3C6327954E}" destId="{1B33023F-6D8E-D642-BB92-9A848D79F4B2}" srcOrd="1" destOrd="0" presId="urn:microsoft.com/office/officeart/2016/7/layout/LinearBlockProcessNumbered"/>
    <dgm:cxn modelId="{B5FD791F-B1BE-489A-86E0-E92C7B78A59F}" type="presOf" srcId="{F41A0059-FF16-444D-84D3-CB34C00470BC}" destId="{15118911-5857-EB46-AF0F-8657CC4D1C7E}" srcOrd="0" destOrd="0" presId="urn:microsoft.com/office/officeart/2016/7/layout/LinearBlockProcessNumbered"/>
    <dgm:cxn modelId="{5B45E422-34C0-454F-8DAF-50B6C67A17FF}" type="presOf" srcId="{C55121AF-D3F8-4BBA-8E47-D177CBA382AC}" destId="{31F80CBD-6CA4-8E4B-A938-205A735D76DC}" srcOrd="1" destOrd="0" presId="urn:microsoft.com/office/officeart/2016/7/layout/LinearBlockProcessNumbered"/>
    <dgm:cxn modelId="{59C7C830-C0BB-4A44-8F41-E611AF96AB3D}" srcId="{AC68D7D6-D67D-444F-91B2-9B3C6327954E}" destId="{9C0C32F8-3FF0-4A57-BA36-74AB80FBC43F}" srcOrd="1" destOrd="0" parTransId="{E49C9251-88B1-45C8-BF24-470125247E2D}" sibTransId="{4D318914-8B7D-46E7-BA26-2D867DA83D0A}"/>
    <dgm:cxn modelId="{FF45E530-9848-455E-96FA-84F0427CE373}" type="presOf" srcId="{46443979-7ADB-4A55-A975-1FA04C3B0FD3}" destId="{C1525611-B427-494A-95FD-9ECB0C0B918F}" srcOrd="0" destOrd="0" presId="urn:microsoft.com/office/officeart/2016/7/layout/LinearBlockProcessNumbered"/>
    <dgm:cxn modelId="{C647B348-BB36-4ED5-A036-151CEC3C5836}" type="presOf" srcId="{C0884A71-8F7C-BA45-AF41-DE263C77DD96}" destId="{31F80CBD-6CA4-8E4B-A938-205A735D76DC}" srcOrd="0" destOrd="2" presId="urn:microsoft.com/office/officeart/2016/7/layout/LinearBlockProcessNumbered"/>
    <dgm:cxn modelId="{21777E4F-A2FF-4CCE-AA1F-5B8E68A8C757}" type="presOf" srcId="{0C90067A-2555-4E15-AC10-726854422249}" destId="{0A25F802-141A-494E-8452-B244A1975884}" srcOrd="0" destOrd="1" presId="urn:microsoft.com/office/officeart/2016/7/layout/LinearBlockProcessNumbered"/>
    <dgm:cxn modelId="{B329BC57-5151-4D45-B2A0-385E93C2C570}" srcId="{918E0F6E-EC5E-4537-BDAA-AD9618970DB3}" destId="{AC68D7D6-D67D-444F-91B2-9B3C6327954E}" srcOrd="1" destOrd="0" parTransId="{B4E37952-714B-4DF2-AB94-13572C979460}" sibTransId="{46443979-7ADB-4A55-A975-1FA04C3B0FD3}"/>
    <dgm:cxn modelId="{E971F858-A1EB-4E62-BDC2-597C20872D85}" type="presOf" srcId="{71F739FD-CF9A-4364-94D3-3BE34E4C0F14}" destId="{1B33023F-6D8E-D642-BB92-9A848D79F4B2}" srcOrd="0" destOrd="1" presId="urn:microsoft.com/office/officeart/2016/7/layout/LinearBlockProcessNumbered"/>
    <dgm:cxn modelId="{79BC2766-8B4F-4DD7-BF62-792C137828EC}" type="presOf" srcId="{2C57FFA5-4564-491B-BF51-7C25947CA1F3}" destId="{31F80CBD-6CA4-8E4B-A938-205A735D76DC}" srcOrd="0" destOrd="1" presId="urn:microsoft.com/office/officeart/2016/7/layout/LinearBlockProcessNumbered"/>
    <dgm:cxn modelId="{18D3136C-F3E4-3642-B541-63A6C9436359}" srcId="{48DBFFC5-F205-48D0-8054-83C68768465B}" destId="{17EAD3D9-778B-6B4E-9C4E-F1084DC2CF4A}" srcOrd="2" destOrd="0" parTransId="{7EF7CADA-B04E-3346-894D-083B589E93CF}" sibTransId="{3CAD3F1D-4FE2-F045-8C80-1F46C755207B}"/>
    <dgm:cxn modelId="{084BEE74-E56F-4C19-A23F-228A79582445}" type="presOf" srcId="{48DBFFC5-F205-48D0-8054-83C68768465B}" destId="{F1DD9823-5F9A-1843-BC8C-2971D5D6523C}" srcOrd="0" destOrd="0" presId="urn:microsoft.com/office/officeart/2016/7/layout/LinearBlockProcessNumbered"/>
    <dgm:cxn modelId="{949A8675-5595-4312-9961-732F849E16B7}" type="presOf" srcId="{5361D772-0453-486F-A516-C997A39AC46F}" destId="{B3E1EAD9-52CC-E149-9035-12B489D5D361}" srcOrd="0" destOrd="0" presId="urn:microsoft.com/office/officeart/2016/7/layout/LinearBlockProcessNumbered"/>
    <dgm:cxn modelId="{C2973F78-EEF1-4E9D-9714-C03EFD012705}" srcId="{AC68D7D6-D67D-444F-91B2-9B3C6327954E}" destId="{71F739FD-CF9A-4364-94D3-3BE34E4C0F14}" srcOrd="0" destOrd="0" parTransId="{E1550725-D8A8-4F11-BD69-3DC34AE2007F}" sibTransId="{6F55B868-6300-49CA-A653-2B22BE82D0B8}"/>
    <dgm:cxn modelId="{3F7FFC9C-1003-4917-A7E0-9F86C3F88C67}" srcId="{C55121AF-D3F8-4BBA-8E47-D177CBA382AC}" destId="{55DAA03E-8CF4-465A-9A35-7F02E4D1AAD9}" srcOrd="2" destOrd="0" parTransId="{C9A871EF-A326-4DAA-B70C-29A4875F5954}" sibTransId="{A2B2469B-297A-44C4-B8D5-EFE689F779E8}"/>
    <dgm:cxn modelId="{0A2271A3-0626-4896-B8D1-C3B48D5183B7}" type="presOf" srcId="{9C0C32F8-3FF0-4A57-BA36-74AB80FBC43F}" destId="{1B33023F-6D8E-D642-BB92-9A848D79F4B2}" srcOrd="0" destOrd="2" presId="urn:microsoft.com/office/officeart/2016/7/layout/LinearBlockProcessNumbered"/>
    <dgm:cxn modelId="{A73A93A7-A052-4B3F-A33D-760071C5F8F8}" srcId="{918E0F6E-EC5E-4537-BDAA-AD9618970DB3}" destId="{C55121AF-D3F8-4BBA-8E47-D177CBA382AC}" srcOrd="0" destOrd="0" parTransId="{99E0B3F4-9657-4A19-ABA4-0AE86303B7A1}" sibTransId="{5361D772-0453-486F-A516-C997A39AC46F}"/>
    <dgm:cxn modelId="{50176BAF-BF0F-2047-92D6-B419B91C8ED7}" type="presOf" srcId="{17EAD3D9-778B-6B4E-9C4E-F1084DC2CF4A}" destId="{0A25F802-141A-494E-8452-B244A1975884}" srcOrd="0" destOrd="3" presId="urn:microsoft.com/office/officeart/2016/7/layout/LinearBlockProcessNumbered"/>
    <dgm:cxn modelId="{5662BEB0-37A0-DE48-978D-A72F8C5B1184}" srcId="{C55121AF-D3F8-4BBA-8E47-D177CBA382AC}" destId="{C0884A71-8F7C-BA45-AF41-DE263C77DD96}" srcOrd="1" destOrd="0" parTransId="{1E68573D-9A42-684B-8540-D62D11EA5856}" sibTransId="{AA491876-26FE-9643-AED5-C568217BF615}"/>
    <dgm:cxn modelId="{1EC75BBA-8477-476A-8EB5-0B89ECCDA1E1}" type="presOf" srcId="{C55121AF-D3F8-4BBA-8E47-D177CBA382AC}" destId="{22C64A2A-FCF6-A047-8248-B6FA49C13591}" srcOrd="0" destOrd="0" presId="urn:microsoft.com/office/officeart/2016/7/layout/LinearBlockProcessNumbered"/>
    <dgm:cxn modelId="{E9FF94C0-438A-6E45-A8F7-AC382BEEBDA2}" srcId="{48DBFFC5-F205-48D0-8054-83C68768465B}" destId="{CF3663B5-F4EA-9242-913B-FAABA81F7E1F}" srcOrd="1" destOrd="0" parTransId="{AB94BA6F-AD34-714A-B74A-2344CC2CE0C0}" sibTransId="{E240B5DA-B233-C043-AB10-BF1640CDDE57}"/>
    <dgm:cxn modelId="{39CC5DC3-8389-4942-BE49-1B86F293DECA}" srcId="{918E0F6E-EC5E-4537-BDAA-AD9618970DB3}" destId="{48DBFFC5-F205-48D0-8054-83C68768465B}" srcOrd="2" destOrd="0" parTransId="{D24C2D22-C1CF-477F-ACCC-12FA50C2A0F6}" sibTransId="{F41A0059-FF16-444D-84D3-CB34C00470BC}"/>
    <dgm:cxn modelId="{A21F5FD8-905E-49A5-AD42-2682E375F5AD}" srcId="{48DBFFC5-F205-48D0-8054-83C68768465B}" destId="{0C90067A-2555-4E15-AC10-726854422249}" srcOrd="0" destOrd="0" parTransId="{389C9823-2FD7-482C-8141-EE786D16B6A0}" sibTransId="{E9AB8556-FB64-4ED0-83E2-B0BBB4CEC95F}"/>
    <dgm:cxn modelId="{5DB7F8EA-5E98-CC47-9D91-AF3B46A41A80}" type="presOf" srcId="{CF3663B5-F4EA-9242-913B-FAABA81F7E1F}" destId="{0A25F802-141A-494E-8452-B244A1975884}" srcOrd="0" destOrd="2" presId="urn:microsoft.com/office/officeart/2016/7/layout/LinearBlockProcessNumbered"/>
    <dgm:cxn modelId="{0034FDEB-2F60-4800-A0A2-F80B88623643}" type="presOf" srcId="{48DBFFC5-F205-48D0-8054-83C68768465B}" destId="{0A25F802-141A-494E-8452-B244A1975884}" srcOrd="1" destOrd="0" presId="urn:microsoft.com/office/officeart/2016/7/layout/LinearBlockProcessNumbered"/>
    <dgm:cxn modelId="{B889899F-DE9B-4FCA-BD14-5314FFFE9499}" type="presParOf" srcId="{1DAF2EB0-2C15-2A43-B822-9AB124C6FDDE}" destId="{D2B6E557-9F36-A24C-896A-00685530652C}" srcOrd="0" destOrd="0" presId="urn:microsoft.com/office/officeart/2016/7/layout/LinearBlockProcessNumbered"/>
    <dgm:cxn modelId="{B0C40EEB-8322-4A1D-AB3D-8E2FA3EE9DD3}" type="presParOf" srcId="{D2B6E557-9F36-A24C-896A-00685530652C}" destId="{22C64A2A-FCF6-A047-8248-B6FA49C13591}" srcOrd="0" destOrd="0" presId="urn:microsoft.com/office/officeart/2016/7/layout/LinearBlockProcessNumbered"/>
    <dgm:cxn modelId="{2FFC29FD-3CAD-4ABC-8554-B3A6C48F9679}" type="presParOf" srcId="{D2B6E557-9F36-A24C-896A-00685530652C}" destId="{B3E1EAD9-52CC-E149-9035-12B489D5D361}" srcOrd="1" destOrd="0" presId="urn:microsoft.com/office/officeart/2016/7/layout/LinearBlockProcessNumbered"/>
    <dgm:cxn modelId="{EF72D78F-FAC1-489C-83A4-5E39068F27BD}" type="presParOf" srcId="{D2B6E557-9F36-A24C-896A-00685530652C}" destId="{31F80CBD-6CA4-8E4B-A938-205A735D76DC}" srcOrd="2" destOrd="0" presId="urn:microsoft.com/office/officeart/2016/7/layout/LinearBlockProcessNumbered"/>
    <dgm:cxn modelId="{711272EC-A52E-4973-8D90-430BA68E546F}" type="presParOf" srcId="{1DAF2EB0-2C15-2A43-B822-9AB124C6FDDE}" destId="{39B9F5DB-F49C-5041-ACF6-07167B1820A2}" srcOrd="1" destOrd="0" presId="urn:microsoft.com/office/officeart/2016/7/layout/LinearBlockProcessNumbered"/>
    <dgm:cxn modelId="{F6CFFBDA-7121-419B-A308-CEF2EC92CCD6}" type="presParOf" srcId="{1DAF2EB0-2C15-2A43-B822-9AB124C6FDDE}" destId="{C3D9AB3D-C6FD-1F43-8326-B4FFBC99054C}" srcOrd="2" destOrd="0" presId="urn:microsoft.com/office/officeart/2016/7/layout/LinearBlockProcessNumbered"/>
    <dgm:cxn modelId="{D9133C27-1DA6-4E8F-BF41-7C70814AE44D}" type="presParOf" srcId="{C3D9AB3D-C6FD-1F43-8326-B4FFBC99054C}" destId="{1815A128-F83E-2E48-8EC2-B54FE9326F78}" srcOrd="0" destOrd="0" presId="urn:microsoft.com/office/officeart/2016/7/layout/LinearBlockProcessNumbered"/>
    <dgm:cxn modelId="{D0272948-82AB-46C1-A50A-7BA001B285BD}" type="presParOf" srcId="{C3D9AB3D-C6FD-1F43-8326-B4FFBC99054C}" destId="{C1525611-B427-494A-95FD-9ECB0C0B918F}" srcOrd="1" destOrd="0" presId="urn:microsoft.com/office/officeart/2016/7/layout/LinearBlockProcessNumbered"/>
    <dgm:cxn modelId="{B499957D-68F8-4E81-89CF-5B3AC9AE25DA}" type="presParOf" srcId="{C3D9AB3D-C6FD-1F43-8326-B4FFBC99054C}" destId="{1B33023F-6D8E-D642-BB92-9A848D79F4B2}" srcOrd="2" destOrd="0" presId="urn:microsoft.com/office/officeart/2016/7/layout/LinearBlockProcessNumbered"/>
    <dgm:cxn modelId="{84EA285E-819E-4670-A750-818CAC0C9B40}" type="presParOf" srcId="{1DAF2EB0-2C15-2A43-B822-9AB124C6FDDE}" destId="{31B074BE-55E5-46AC-B038-3E388A5892AC}" srcOrd="3" destOrd="0" presId="urn:microsoft.com/office/officeart/2016/7/layout/LinearBlockProcessNumbered"/>
    <dgm:cxn modelId="{431AAA3C-D0A5-4E41-A25B-16581FE2B81B}" type="presParOf" srcId="{1DAF2EB0-2C15-2A43-B822-9AB124C6FDDE}" destId="{F2198639-70E4-D742-8985-9AD4F83C9201}" srcOrd="4" destOrd="0" presId="urn:microsoft.com/office/officeart/2016/7/layout/LinearBlockProcessNumbered"/>
    <dgm:cxn modelId="{39864918-2E14-42A5-8122-E3BC24151A6C}" type="presParOf" srcId="{F2198639-70E4-D742-8985-9AD4F83C9201}" destId="{F1DD9823-5F9A-1843-BC8C-2971D5D6523C}" srcOrd="0" destOrd="0" presId="urn:microsoft.com/office/officeart/2016/7/layout/LinearBlockProcessNumbered"/>
    <dgm:cxn modelId="{9EE8933C-4F4D-4A9D-8BF7-1C3D79F34B19}" type="presParOf" srcId="{F2198639-70E4-D742-8985-9AD4F83C9201}" destId="{15118911-5857-EB46-AF0F-8657CC4D1C7E}" srcOrd="1" destOrd="0" presId="urn:microsoft.com/office/officeart/2016/7/layout/LinearBlockProcessNumbered"/>
    <dgm:cxn modelId="{FE629570-9422-4D49-B3D1-8000528D3868}" type="presParOf" srcId="{F2198639-70E4-D742-8985-9AD4F83C9201}" destId="{0A25F802-141A-494E-8452-B244A1975884}" srcOrd="2" destOrd="0" presId="urn:microsoft.com/office/officeart/2016/7/layout/LinearBlockProcessNumbered"/>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002927-4F2F-4584-B1B2-904A62B494E2}" type="doc">
      <dgm:prSet loTypeId="urn:microsoft.com/office/officeart/2018/2/layout/IconVerticalSolidList" loCatId="icon" qsTypeId="urn:microsoft.com/office/officeart/2005/8/quickstyle/simple1" qsCatId="simple" csTypeId="urn:microsoft.com/office/officeart/2018/5/colors/Iconchunking_neutralicontext_accent1_2" csCatId="accent1" phldr="1"/>
      <dgm:spPr/>
      <dgm:t>
        <a:bodyPr/>
        <a:lstStyle/>
        <a:p>
          <a:endParaRPr lang="en-US"/>
        </a:p>
      </dgm:t>
    </dgm:pt>
    <dgm:pt modelId="{5DB299B3-B3C4-43E5-B05C-C8869D55FFD2}">
      <dgm:prSet/>
      <dgm:spPr/>
      <dgm:t>
        <a:bodyPr/>
        <a:lstStyle/>
        <a:p>
          <a:r>
            <a:rPr lang="en-US" b="1">
              <a:latin typeface="+mj-lt"/>
            </a:rPr>
            <a:t>The Downward Path: </a:t>
          </a:r>
        </a:p>
        <a:p>
          <a:r>
            <a:rPr lang="en-US" i="1">
              <a:latin typeface="+mj-lt"/>
            </a:rPr>
            <a:t>Gradual erosion of resources</a:t>
          </a:r>
        </a:p>
      </dgm:t>
    </dgm:pt>
    <dgm:pt modelId="{06B563E7-802A-4390-A2CD-2FBC1E23ABA8}" type="parTrans" cxnId="{1DB4E7AF-0666-41DE-974D-465A36AF80F4}">
      <dgm:prSet/>
      <dgm:spPr/>
      <dgm:t>
        <a:bodyPr/>
        <a:lstStyle/>
        <a:p>
          <a:endParaRPr lang="en-US"/>
        </a:p>
      </dgm:t>
    </dgm:pt>
    <dgm:pt modelId="{95069F1E-185C-4B2D-9343-6105035BB279}" type="sibTrans" cxnId="{1DB4E7AF-0666-41DE-974D-465A36AF80F4}">
      <dgm:prSet/>
      <dgm:spPr/>
      <dgm:t>
        <a:bodyPr/>
        <a:lstStyle/>
        <a:p>
          <a:endParaRPr lang="en-US"/>
        </a:p>
      </dgm:t>
    </dgm:pt>
    <dgm:pt modelId="{5CD37D43-D16B-461A-B875-BFD42D39A9BB}">
      <dgm:prSet/>
      <dgm:spPr/>
      <dgm:t>
        <a:bodyPr/>
        <a:lstStyle/>
        <a:p>
          <a:r>
            <a:rPr lang="en-US" b="1">
              <a:latin typeface="+mj-lt"/>
            </a:rPr>
            <a:t>Pushed with No Net:</a:t>
          </a:r>
        </a:p>
        <a:p>
          <a:r>
            <a:rPr lang="en-US" i="1">
              <a:latin typeface="+mj-lt"/>
            </a:rPr>
            <a:t>System failure at a critical moment</a:t>
          </a:r>
          <a:r>
            <a:rPr lang="en-US" b="1">
              <a:latin typeface="+mj-lt"/>
            </a:rPr>
            <a:t> </a:t>
          </a:r>
        </a:p>
      </dgm:t>
    </dgm:pt>
    <dgm:pt modelId="{203FD82C-A4B5-479F-8D2F-A64CBED98618}" type="parTrans" cxnId="{0751B8AF-F278-4515-8FD4-F16500D9E435}">
      <dgm:prSet/>
      <dgm:spPr/>
      <dgm:t>
        <a:bodyPr/>
        <a:lstStyle/>
        <a:p>
          <a:endParaRPr lang="en-US"/>
        </a:p>
      </dgm:t>
    </dgm:pt>
    <dgm:pt modelId="{8679ECFA-C95D-429E-BCED-62B3A96368DC}" type="sibTrans" cxnId="{0751B8AF-F278-4515-8FD4-F16500D9E435}">
      <dgm:prSet/>
      <dgm:spPr/>
      <dgm:t>
        <a:bodyPr/>
        <a:lstStyle/>
        <a:p>
          <a:endParaRPr lang="en-US"/>
        </a:p>
      </dgm:t>
    </dgm:pt>
    <dgm:pt modelId="{D36335C2-2AFA-4B4A-8754-767DD1200C27}">
      <dgm:prSet/>
      <dgm:spPr/>
      <dgm:t>
        <a:bodyPr/>
        <a:lstStyle/>
        <a:p>
          <a:r>
            <a:rPr lang="en-US" b="1">
              <a:latin typeface="+mj-lt"/>
            </a:rPr>
            <a:t>The Perfect Storm: </a:t>
          </a:r>
        </a:p>
        <a:p>
          <a:r>
            <a:rPr lang="en-US" i="1">
              <a:latin typeface="+mj-lt"/>
            </a:rPr>
            <a:t>Multiple proximate crises </a:t>
          </a:r>
          <a:endParaRPr lang="en-US">
            <a:latin typeface="+mj-lt"/>
          </a:endParaRPr>
        </a:p>
      </dgm:t>
    </dgm:pt>
    <dgm:pt modelId="{08396E03-439B-4C74-936D-4D1F05904DBE}" type="parTrans" cxnId="{B5D0CCA2-96C3-41A7-8BED-C863141C816B}">
      <dgm:prSet/>
      <dgm:spPr/>
      <dgm:t>
        <a:bodyPr/>
        <a:lstStyle/>
        <a:p>
          <a:endParaRPr lang="en-US"/>
        </a:p>
      </dgm:t>
    </dgm:pt>
    <dgm:pt modelId="{1830CF3C-AB24-4B78-9E54-4A1C5121B1DB}" type="sibTrans" cxnId="{B5D0CCA2-96C3-41A7-8BED-C863141C816B}">
      <dgm:prSet/>
      <dgm:spPr/>
      <dgm:t>
        <a:bodyPr/>
        <a:lstStyle/>
        <a:p>
          <a:endParaRPr lang="en-US"/>
        </a:p>
      </dgm:t>
    </dgm:pt>
    <dgm:pt modelId="{758DFEE0-F77D-4526-A2BA-8143527932A3}" type="pres">
      <dgm:prSet presAssocID="{3E002927-4F2F-4584-B1B2-904A62B494E2}" presName="root" presStyleCnt="0">
        <dgm:presLayoutVars>
          <dgm:dir/>
          <dgm:resizeHandles val="exact"/>
        </dgm:presLayoutVars>
      </dgm:prSet>
      <dgm:spPr/>
    </dgm:pt>
    <dgm:pt modelId="{AF85C2BD-97FC-417A-911D-36B4AA8F4439}" type="pres">
      <dgm:prSet presAssocID="{5DB299B3-B3C4-43E5-B05C-C8869D55FFD2}" presName="compNode" presStyleCnt="0"/>
      <dgm:spPr/>
    </dgm:pt>
    <dgm:pt modelId="{63D19DF0-3697-423A-9242-15214DFFCBE7}" type="pres">
      <dgm:prSet presAssocID="{5DB299B3-B3C4-43E5-B05C-C8869D55FFD2}" presName="bgRect" presStyleLbl="bgShp" presStyleIdx="0" presStyleCnt="3"/>
      <dgm:spPr/>
    </dgm:pt>
    <dgm:pt modelId="{8B295D7C-2811-41D7-937D-8EC2C174D761}" type="pres">
      <dgm:prSet presAssocID="{5DB299B3-B3C4-43E5-B05C-C8869D55FFD2}" presName="iconRect" presStyleLbl="node1" presStyleIdx="0" presStyleCnt="3"/>
      <dgm:spPr>
        <a:blipFill dpi="0" rotWithShape="1">
          <a:blip xmlns:r="http://schemas.openxmlformats.org/officeDocument/2006/relationships" r:embed="rId1">
            <a:duotone>
              <a:schemeClr val="accent4">
                <a:shade val="45000"/>
                <a:satMod val="135000"/>
              </a:schemeClr>
              <a:prstClr val="white"/>
            </a:duotone>
          </a:blip>
          <a:srcRect/>
          <a:stretch>
            <a:fillRect l="-8248" r="-7060" b="-18035"/>
          </a:stretch>
        </a:blipFill>
        <a:ln>
          <a:noFill/>
        </a:ln>
      </dgm:spPr>
    </dgm:pt>
    <dgm:pt modelId="{0A97DE8A-1CCA-40B4-B6CD-A6F3C76D691F}" type="pres">
      <dgm:prSet presAssocID="{5DB299B3-B3C4-43E5-B05C-C8869D55FFD2}" presName="spaceRect" presStyleCnt="0"/>
      <dgm:spPr/>
    </dgm:pt>
    <dgm:pt modelId="{DB14E51A-5ACC-4E4F-81DC-F2C3E85D157A}" type="pres">
      <dgm:prSet presAssocID="{5DB299B3-B3C4-43E5-B05C-C8869D55FFD2}" presName="parTx" presStyleLbl="revTx" presStyleIdx="0" presStyleCnt="3">
        <dgm:presLayoutVars>
          <dgm:chMax val="0"/>
          <dgm:chPref val="0"/>
        </dgm:presLayoutVars>
      </dgm:prSet>
      <dgm:spPr/>
    </dgm:pt>
    <dgm:pt modelId="{E460CAA4-8617-4F26-9A08-8A8E411F21AC}" type="pres">
      <dgm:prSet presAssocID="{95069F1E-185C-4B2D-9343-6105035BB279}" presName="sibTrans" presStyleCnt="0"/>
      <dgm:spPr/>
    </dgm:pt>
    <dgm:pt modelId="{F7E635EE-E176-4869-8358-2E6474333E9B}" type="pres">
      <dgm:prSet presAssocID="{D36335C2-2AFA-4B4A-8754-767DD1200C27}" presName="compNode" presStyleCnt="0"/>
      <dgm:spPr/>
    </dgm:pt>
    <dgm:pt modelId="{5975F001-9F5C-46D4-AD36-6D3272238D52}" type="pres">
      <dgm:prSet presAssocID="{D36335C2-2AFA-4B4A-8754-767DD1200C27}" presName="bgRect" presStyleLbl="bgShp" presStyleIdx="1" presStyleCnt="3"/>
      <dgm:spPr/>
    </dgm:pt>
    <dgm:pt modelId="{07E08E79-15C3-40E8-86F5-D23A0CB21C4D}" type="pres">
      <dgm:prSet presAssocID="{D36335C2-2AFA-4B4A-8754-767DD1200C27}" presName="iconRect" presStyleLbl="node1" presStyleIdx="1"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Lightning"/>
        </a:ext>
      </dgm:extLst>
    </dgm:pt>
    <dgm:pt modelId="{82B4C81C-61DB-403C-8EDA-02AF773E8C56}" type="pres">
      <dgm:prSet presAssocID="{D36335C2-2AFA-4B4A-8754-767DD1200C27}" presName="spaceRect" presStyleCnt="0"/>
      <dgm:spPr/>
    </dgm:pt>
    <dgm:pt modelId="{C1549095-7180-41D9-90EF-4C24F770D4E4}" type="pres">
      <dgm:prSet presAssocID="{D36335C2-2AFA-4B4A-8754-767DD1200C27}" presName="parTx" presStyleLbl="revTx" presStyleIdx="1" presStyleCnt="3">
        <dgm:presLayoutVars>
          <dgm:chMax val="0"/>
          <dgm:chPref val="0"/>
        </dgm:presLayoutVars>
      </dgm:prSet>
      <dgm:spPr/>
    </dgm:pt>
    <dgm:pt modelId="{3C39BA47-25F5-AB41-ABA1-FDFEA6828320}" type="pres">
      <dgm:prSet presAssocID="{1830CF3C-AB24-4B78-9E54-4A1C5121B1DB}" presName="sibTrans" presStyleCnt="0"/>
      <dgm:spPr/>
    </dgm:pt>
    <dgm:pt modelId="{C6E8F5A2-BD7B-4CC3-98DC-28AD79031E94}" type="pres">
      <dgm:prSet presAssocID="{5CD37D43-D16B-461A-B875-BFD42D39A9BB}" presName="compNode" presStyleCnt="0"/>
      <dgm:spPr/>
    </dgm:pt>
    <dgm:pt modelId="{555924DA-4D84-434A-96D0-F0A087C275B5}" type="pres">
      <dgm:prSet presAssocID="{5CD37D43-D16B-461A-B875-BFD42D39A9BB}" presName="bgRect" presStyleLbl="bgShp" presStyleIdx="2" presStyleCnt="3"/>
      <dgm:spPr/>
    </dgm:pt>
    <dgm:pt modelId="{12C6787E-E2C0-49E6-9599-DEFC33AA916F}" type="pres">
      <dgm:prSet presAssocID="{5CD37D43-D16B-461A-B875-BFD42D39A9BB}" presName="iconRect" presStyleLbl="node1" presStyleIdx="2" presStyleCnt="3"/>
      <dgm:spPr>
        <a:blipFill dpi="0" rotWithShape="1">
          <a:blip xmlns:r="http://schemas.openxmlformats.org/officeDocument/2006/relationships" r:embed="rId4">
            <a:duotone>
              <a:schemeClr val="accent3">
                <a:shade val="45000"/>
                <a:satMod val="135000"/>
              </a:schemeClr>
              <a:prstClr val="white"/>
            </a:duotone>
          </a:blip>
          <a:srcRect/>
          <a:stretch>
            <a:fillRect b="-17070"/>
          </a:stretch>
        </a:blipFill>
        <a:ln>
          <a:noFill/>
        </a:ln>
      </dgm:spPr>
    </dgm:pt>
    <dgm:pt modelId="{349BEF57-9416-44F4-B127-F62A961183A2}" type="pres">
      <dgm:prSet presAssocID="{5CD37D43-D16B-461A-B875-BFD42D39A9BB}" presName="spaceRect" presStyleCnt="0"/>
      <dgm:spPr/>
    </dgm:pt>
    <dgm:pt modelId="{35263515-C706-455A-A054-B09303254ABF}" type="pres">
      <dgm:prSet presAssocID="{5CD37D43-D16B-461A-B875-BFD42D39A9BB}" presName="parTx" presStyleLbl="revTx" presStyleIdx="2" presStyleCnt="3">
        <dgm:presLayoutVars>
          <dgm:chMax val="0"/>
          <dgm:chPref val="0"/>
        </dgm:presLayoutVars>
      </dgm:prSet>
      <dgm:spPr/>
    </dgm:pt>
  </dgm:ptLst>
  <dgm:cxnLst>
    <dgm:cxn modelId="{394D6A85-ADDB-0247-B076-735B6CC08F05}" type="presOf" srcId="{5DB299B3-B3C4-43E5-B05C-C8869D55FFD2}" destId="{DB14E51A-5ACC-4E4F-81DC-F2C3E85D157A}" srcOrd="0" destOrd="0" presId="urn:microsoft.com/office/officeart/2018/2/layout/IconVerticalSolidList"/>
    <dgm:cxn modelId="{B5D0CCA2-96C3-41A7-8BED-C863141C816B}" srcId="{3E002927-4F2F-4584-B1B2-904A62B494E2}" destId="{D36335C2-2AFA-4B4A-8754-767DD1200C27}" srcOrd="1" destOrd="0" parTransId="{08396E03-439B-4C74-936D-4D1F05904DBE}" sibTransId="{1830CF3C-AB24-4B78-9E54-4A1C5121B1DB}"/>
    <dgm:cxn modelId="{5516C0AD-DDC8-C44E-81DE-FF584C21A45C}" type="presOf" srcId="{5CD37D43-D16B-461A-B875-BFD42D39A9BB}" destId="{35263515-C706-455A-A054-B09303254ABF}" srcOrd="0" destOrd="0" presId="urn:microsoft.com/office/officeart/2018/2/layout/IconVerticalSolidList"/>
    <dgm:cxn modelId="{0751B8AF-F278-4515-8FD4-F16500D9E435}" srcId="{3E002927-4F2F-4584-B1B2-904A62B494E2}" destId="{5CD37D43-D16B-461A-B875-BFD42D39A9BB}" srcOrd="2" destOrd="0" parTransId="{203FD82C-A4B5-479F-8D2F-A64CBED98618}" sibTransId="{8679ECFA-C95D-429E-BCED-62B3A96368DC}"/>
    <dgm:cxn modelId="{1DB4E7AF-0666-41DE-974D-465A36AF80F4}" srcId="{3E002927-4F2F-4584-B1B2-904A62B494E2}" destId="{5DB299B3-B3C4-43E5-B05C-C8869D55FFD2}" srcOrd="0" destOrd="0" parTransId="{06B563E7-802A-4390-A2CD-2FBC1E23ABA8}" sibTransId="{95069F1E-185C-4B2D-9343-6105035BB279}"/>
    <dgm:cxn modelId="{7F8B16EC-FE79-9A4B-A8BB-7FE4F0D7872C}" type="presOf" srcId="{3E002927-4F2F-4584-B1B2-904A62B494E2}" destId="{758DFEE0-F77D-4526-A2BA-8143527932A3}" srcOrd="0" destOrd="0" presId="urn:microsoft.com/office/officeart/2018/2/layout/IconVerticalSolidList"/>
    <dgm:cxn modelId="{CBF68AFB-8F2B-CC44-ADDF-775F7CC9C5D8}" type="presOf" srcId="{D36335C2-2AFA-4B4A-8754-767DD1200C27}" destId="{C1549095-7180-41D9-90EF-4C24F770D4E4}" srcOrd="0" destOrd="0" presId="urn:microsoft.com/office/officeart/2018/2/layout/IconVerticalSolidList"/>
    <dgm:cxn modelId="{FEE57941-6EE8-C647-9A1B-564DFBA5E583}" type="presParOf" srcId="{758DFEE0-F77D-4526-A2BA-8143527932A3}" destId="{AF85C2BD-97FC-417A-911D-36B4AA8F4439}" srcOrd="0" destOrd="0" presId="urn:microsoft.com/office/officeart/2018/2/layout/IconVerticalSolidList"/>
    <dgm:cxn modelId="{5949578E-F9E5-C247-8907-9BBC15405B3C}" type="presParOf" srcId="{AF85C2BD-97FC-417A-911D-36B4AA8F4439}" destId="{63D19DF0-3697-423A-9242-15214DFFCBE7}" srcOrd="0" destOrd="0" presId="urn:microsoft.com/office/officeart/2018/2/layout/IconVerticalSolidList"/>
    <dgm:cxn modelId="{0121F085-F64F-5148-AFF4-F31B3778C15A}" type="presParOf" srcId="{AF85C2BD-97FC-417A-911D-36B4AA8F4439}" destId="{8B295D7C-2811-41D7-937D-8EC2C174D761}" srcOrd="1" destOrd="0" presId="urn:microsoft.com/office/officeart/2018/2/layout/IconVerticalSolidList"/>
    <dgm:cxn modelId="{4AD5D814-11BC-504E-A7C5-7AF1857B8665}" type="presParOf" srcId="{AF85C2BD-97FC-417A-911D-36B4AA8F4439}" destId="{0A97DE8A-1CCA-40B4-B6CD-A6F3C76D691F}" srcOrd="2" destOrd="0" presId="urn:microsoft.com/office/officeart/2018/2/layout/IconVerticalSolidList"/>
    <dgm:cxn modelId="{16FB9178-86D6-5B4C-8390-7C0BA985799A}" type="presParOf" srcId="{AF85C2BD-97FC-417A-911D-36B4AA8F4439}" destId="{DB14E51A-5ACC-4E4F-81DC-F2C3E85D157A}" srcOrd="3" destOrd="0" presId="urn:microsoft.com/office/officeart/2018/2/layout/IconVerticalSolidList"/>
    <dgm:cxn modelId="{F1775E31-579E-7846-B43A-8D25403B1EE0}" type="presParOf" srcId="{758DFEE0-F77D-4526-A2BA-8143527932A3}" destId="{E460CAA4-8617-4F26-9A08-8A8E411F21AC}" srcOrd="1" destOrd="0" presId="urn:microsoft.com/office/officeart/2018/2/layout/IconVerticalSolidList"/>
    <dgm:cxn modelId="{B4DC7EC8-400C-1C44-A4F9-DE14F8382300}" type="presParOf" srcId="{758DFEE0-F77D-4526-A2BA-8143527932A3}" destId="{F7E635EE-E176-4869-8358-2E6474333E9B}" srcOrd="2" destOrd="0" presId="urn:microsoft.com/office/officeart/2018/2/layout/IconVerticalSolidList"/>
    <dgm:cxn modelId="{152151EC-4CE8-D24F-9B74-6D42C7DEEB54}" type="presParOf" srcId="{F7E635EE-E176-4869-8358-2E6474333E9B}" destId="{5975F001-9F5C-46D4-AD36-6D3272238D52}" srcOrd="0" destOrd="0" presId="urn:microsoft.com/office/officeart/2018/2/layout/IconVerticalSolidList"/>
    <dgm:cxn modelId="{7D7AFD25-2659-7543-9DDC-6C25C1100F15}" type="presParOf" srcId="{F7E635EE-E176-4869-8358-2E6474333E9B}" destId="{07E08E79-15C3-40E8-86F5-D23A0CB21C4D}" srcOrd="1" destOrd="0" presId="urn:microsoft.com/office/officeart/2018/2/layout/IconVerticalSolidList"/>
    <dgm:cxn modelId="{FF4FBB99-52E7-314D-A58F-3A08DB87AF5B}" type="presParOf" srcId="{F7E635EE-E176-4869-8358-2E6474333E9B}" destId="{82B4C81C-61DB-403C-8EDA-02AF773E8C56}" srcOrd="2" destOrd="0" presId="urn:microsoft.com/office/officeart/2018/2/layout/IconVerticalSolidList"/>
    <dgm:cxn modelId="{70D6F171-BD51-774C-8431-91CE0728A735}" type="presParOf" srcId="{F7E635EE-E176-4869-8358-2E6474333E9B}" destId="{C1549095-7180-41D9-90EF-4C24F770D4E4}" srcOrd="3" destOrd="0" presId="urn:microsoft.com/office/officeart/2018/2/layout/IconVerticalSolidList"/>
    <dgm:cxn modelId="{21EABBA2-FC62-BF40-85C9-D887349D5959}" type="presParOf" srcId="{758DFEE0-F77D-4526-A2BA-8143527932A3}" destId="{3C39BA47-25F5-AB41-ABA1-FDFEA6828320}" srcOrd="3" destOrd="0" presId="urn:microsoft.com/office/officeart/2018/2/layout/IconVerticalSolidList"/>
    <dgm:cxn modelId="{D17873BF-B92D-874B-B381-478FACFBDB9E}" type="presParOf" srcId="{758DFEE0-F77D-4526-A2BA-8143527932A3}" destId="{C6E8F5A2-BD7B-4CC3-98DC-28AD79031E94}" srcOrd="4" destOrd="0" presId="urn:microsoft.com/office/officeart/2018/2/layout/IconVerticalSolidList"/>
    <dgm:cxn modelId="{B39C5E41-7151-E949-A83A-E9273CD2BC33}" type="presParOf" srcId="{C6E8F5A2-BD7B-4CC3-98DC-28AD79031E94}" destId="{555924DA-4D84-434A-96D0-F0A087C275B5}" srcOrd="0" destOrd="0" presId="urn:microsoft.com/office/officeart/2018/2/layout/IconVerticalSolidList"/>
    <dgm:cxn modelId="{BCBD41E3-D63D-5D48-86E5-344256E37C05}" type="presParOf" srcId="{C6E8F5A2-BD7B-4CC3-98DC-28AD79031E94}" destId="{12C6787E-E2C0-49E6-9599-DEFC33AA916F}" srcOrd="1" destOrd="0" presId="urn:microsoft.com/office/officeart/2018/2/layout/IconVerticalSolidList"/>
    <dgm:cxn modelId="{4C449A9A-C845-8245-A251-FB2523610569}" type="presParOf" srcId="{C6E8F5A2-BD7B-4CC3-98DC-28AD79031E94}" destId="{349BEF57-9416-44F4-B127-F62A961183A2}" srcOrd="2" destOrd="0" presId="urn:microsoft.com/office/officeart/2018/2/layout/IconVerticalSolidList"/>
    <dgm:cxn modelId="{C82C211C-A525-414E-B5D6-C9DFC65DCCA0}" type="presParOf" srcId="{C6E8F5A2-BD7B-4CC3-98DC-28AD79031E94}" destId="{35263515-C706-455A-A054-B09303254ABF}"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353102-EE82-9E49-AD91-7523D7746BD6}">
      <dsp:nvSpPr>
        <dsp:cNvPr id="0" name=""/>
        <dsp:cNvSpPr/>
      </dsp:nvSpPr>
      <dsp:spPr>
        <a:xfrm>
          <a:off x="7657" y="689878"/>
          <a:ext cx="2927374" cy="1876974"/>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j-lt"/>
            </a:rPr>
            <a:t>What are pathways</a:t>
          </a:r>
        </a:p>
        <a:p>
          <a:pPr marL="0" lvl="0" indent="0" algn="ctr" defTabSz="1066800">
            <a:lnSpc>
              <a:spcPct val="90000"/>
            </a:lnSpc>
            <a:spcBef>
              <a:spcPct val="0"/>
            </a:spcBef>
            <a:spcAft>
              <a:spcPct val="35000"/>
            </a:spcAft>
            <a:buNone/>
          </a:pPr>
          <a:r>
            <a:rPr lang="en-US" sz="2400" kern="1200" dirty="0">
              <a:latin typeface="+mj-lt"/>
            </a:rPr>
            <a:t> </a:t>
          </a:r>
          <a:r>
            <a:rPr lang="en-US" sz="2400" b="1" u="sng" kern="1200" dirty="0">
              <a:solidFill>
                <a:schemeClr val="bg1"/>
              </a:solidFill>
              <a:latin typeface="+mj-lt"/>
            </a:rPr>
            <a:t>INTO</a:t>
          </a:r>
          <a:r>
            <a:rPr lang="en-US" sz="2400" kern="1200" dirty="0">
              <a:latin typeface="+mj-lt"/>
            </a:rPr>
            <a:t> </a:t>
          </a:r>
        </a:p>
        <a:p>
          <a:pPr marL="0" lvl="0" indent="0" algn="ctr" defTabSz="1066800">
            <a:lnSpc>
              <a:spcPct val="90000"/>
            </a:lnSpc>
            <a:spcBef>
              <a:spcPct val="0"/>
            </a:spcBef>
            <a:spcAft>
              <a:spcPct val="35000"/>
            </a:spcAft>
            <a:buNone/>
          </a:pPr>
          <a:r>
            <a:rPr lang="en-US" sz="2400" kern="1200" dirty="0">
              <a:latin typeface="+mj-lt"/>
            </a:rPr>
            <a:t>homelessness? </a:t>
          </a:r>
        </a:p>
      </dsp:txBody>
      <dsp:txXfrm>
        <a:off x="62632" y="744853"/>
        <a:ext cx="2817424" cy="1767024"/>
      </dsp:txXfrm>
    </dsp:sp>
    <dsp:sp modelId="{3002C1BF-7B70-CE41-A098-6FC7F6E2D4DC}">
      <dsp:nvSpPr>
        <dsp:cNvPr id="0" name=""/>
        <dsp:cNvSpPr/>
      </dsp:nvSpPr>
      <dsp:spPr>
        <a:xfrm>
          <a:off x="300395" y="2566852"/>
          <a:ext cx="292737" cy="1647694"/>
        </a:xfrm>
        <a:custGeom>
          <a:avLst/>
          <a:gdLst/>
          <a:ahLst/>
          <a:cxnLst/>
          <a:rect l="0" t="0" r="0" b="0"/>
          <a:pathLst>
            <a:path>
              <a:moveTo>
                <a:pt x="0" y="0"/>
              </a:moveTo>
              <a:lnTo>
                <a:pt x="0" y="1647694"/>
              </a:lnTo>
              <a:lnTo>
                <a:pt x="292737" y="1647694"/>
              </a:lnTo>
            </a:path>
          </a:pathLst>
        </a:custGeom>
        <a:noFill/>
        <a:ln w="12700" cap="flat" cmpd="sng" algn="ctr">
          <a:solidFill>
            <a:schemeClr val="accent1">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068875-3E94-6A4C-B01E-6ACA85B65B31}">
      <dsp:nvSpPr>
        <dsp:cNvPr id="0" name=""/>
        <dsp:cNvSpPr/>
      </dsp:nvSpPr>
      <dsp:spPr>
        <a:xfrm>
          <a:off x="593132" y="3122336"/>
          <a:ext cx="2653817" cy="2184421"/>
        </a:xfrm>
        <a:prstGeom prst="roundRect">
          <a:avLst>
            <a:gd name="adj" fmla="val 10000"/>
          </a:avLst>
        </a:prstGeom>
        <a:solidFill>
          <a:schemeClr val="lt1">
            <a:alpha val="9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mj-lt"/>
            </a:rPr>
            <a:t>Goal</a:t>
          </a:r>
          <a:r>
            <a:rPr lang="en-US" sz="1600" kern="1200" dirty="0">
              <a:latin typeface="+mj-lt"/>
            </a:rPr>
            <a:t>: To understand the drivers of becoming homeless to help high-risk Angelenos prevent occurrences or reoccurrences (i.e., to reduce the flow of individuals and families who enter homelessness or cycle in and out of homelessness). </a:t>
          </a:r>
        </a:p>
      </dsp:txBody>
      <dsp:txXfrm>
        <a:off x="657112" y="3186316"/>
        <a:ext cx="2525857" cy="2056461"/>
      </dsp:txXfrm>
    </dsp:sp>
    <dsp:sp modelId="{4D495279-E06B-A548-AC9E-14BE632142E5}">
      <dsp:nvSpPr>
        <dsp:cNvPr id="0" name=""/>
        <dsp:cNvSpPr/>
      </dsp:nvSpPr>
      <dsp:spPr>
        <a:xfrm>
          <a:off x="3666876" y="689878"/>
          <a:ext cx="2927374" cy="1913727"/>
        </a:xfrm>
        <a:prstGeom prst="roundRect">
          <a:avLst>
            <a:gd name="adj" fmla="val 10000"/>
          </a:avLst>
        </a:prstGeom>
        <a:solidFill>
          <a:schemeClr val="accent1">
            <a:shade val="80000"/>
            <a:hueOff val="112136"/>
            <a:satOff val="-27"/>
            <a:lumOff val="125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j-lt"/>
            </a:rPr>
            <a:t>What are pathways</a:t>
          </a:r>
        </a:p>
        <a:p>
          <a:pPr marL="0" lvl="0" indent="0" algn="ctr" defTabSz="1066800">
            <a:lnSpc>
              <a:spcPct val="90000"/>
            </a:lnSpc>
            <a:spcBef>
              <a:spcPct val="0"/>
            </a:spcBef>
            <a:spcAft>
              <a:spcPct val="35000"/>
            </a:spcAft>
            <a:buNone/>
          </a:pPr>
          <a:r>
            <a:rPr lang="en-US" sz="2400" kern="1200" dirty="0">
              <a:latin typeface="+mj-lt"/>
            </a:rPr>
            <a:t> </a:t>
          </a:r>
          <a:r>
            <a:rPr lang="en-US" sz="2400" b="1" u="sng" kern="1200" dirty="0">
              <a:solidFill>
                <a:schemeClr val="bg1"/>
              </a:solidFill>
              <a:latin typeface="+mj-lt"/>
            </a:rPr>
            <a:t>WITHIN</a:t>
          </a:r>
          <a:r>
            <a:rPr lang="en-US" sz="2400" kern="1200" dirty="0">
              <a:latin typeface="+mj-lt"/>
            </a:rPr>
            <a:t> </a:t>
          </a:r>
        </a:p>
        <a:p>
          <a:pPr marL="0" lvl="0" indent="0" algn="ctr" defTabSz="1066800">
            <a:lnSpc>
              <a:spcPct val="90000"/>
            </a:lnSpc>
            <a:spcBef>
              <a:spcPct val="0"/>
            </a:spcBef>
            <a:spcAft>
              <a:spcPct val="35000"/>
            </a:spcAft>
            <a:buNone/>
          </a:pPr>
          <a:r>
            <a:rPr lang="en-US" sz="2400" kern="1200" dirty="0">
              <a:latin typeface="+mj-lt"/>
            </a:rPr>
            <a:t>systems that must be navigated by PEH? </a:t>
          </a:r>
        </a:p>
      </dsp:txBody>
      <dsp:txXfrm>
        <a:off x="3722927" y="745929"/>
        <a:ext cx="2815272" cy="1801625"/>
      </dsp:txXfrm>
    </dsp:sp>
    <dsp:sp modelId="{91061F05-89A1-B240-BED5-12A089969ADF}">
      <dsp:nvSpPr>
        <dsp:cNvPr id="0" name=""/>
        <dsp:cNvSpPr/>
      </dsp:nvSpPr>
      <dsp:spPr>
        <a:xfrm>
          <a:off x="3959613" y="2603605"/>
          <a:ext cx="259295" cy="1618443"/>
        </a:xfrm>
        <a:custGeom>
          <a:avLst/>
          <a:gdLst/>
          <a:ahLst/>
          <a:cxnLst/>
          <a:rect l="0" t="0" r="0" b="0"/>
          <a:pathLst>
            <a:path>
              <a:moveTo>
                <a:pt x="0" y="0"/>
              </a:moveTo>
              <a:lnTo>
                <a:pt x="0" y="1618443"/>
              </a:lnTo>
              <a:lnTo>
                <a:pt x="259295" y="1618443"/>
              </a:lnTo>
            </a:path>
          </a:pathLst>
        </a:custGeom>
        <a:noFill/>
        <a:ln w="12700" cap="flat" cmpd="sng" algn="ctr">
          <a:solidFill>
            <a:schemeClr val="accent1">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60C20E-525A-6B42-8B8F-8855013B0851}">
      <dsp:nvSpPr>
        <dsp:cNvPr id="0" name=""/>
        <dsp:cNvSpPr/>
      </dsp:nvSpPr>
      <dsp:spPr>
        <a:xfrm>
          <a:off x="4218908" y="3180606"/>
          <a:ext cx="2664871" cy="2082885"/>
        </a:xfrm>
        <a:prstGeom prst="roundRect">
          <a:avLst>
            <a:gd name="adj" fmla="val 10000"/>
          </a:avLst>
        </a:prstGeom>
        <a:solidFill>
          <a:schemeClr val="lt1">
            <a:alpha val="90000"/>
            <a:hueOff val="0"/>
            <a:satOff val="0"/>
            <a:lumOff val="0"/>
            <a:alphaOff val="0"/>
          </a:schemeClr>
        </a:solidFill>
        <a:ln w="12700" cap="flat" cmpd="sng" algn="ctr">
          <a:solidFill>
            <a:schemeClr val="accent1">
              <a:shade val="80000"/>
              <a:hueOff val="112136"/>
              <a:satOff val="-27"/>
              <a:lumOff val="1254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mj-lt"/>
            </a:rPr>
            <a:t>Goal</a:t>
          </a:r>
          <a:r>
            <a:rPr lang="en-US" sz="1600" kern="1200" dirty="0">
              <a:latin typeface="+mj-lt"/>
            </a:rPr>
            <a:t>: To understand PEH experiences in relation to city and county efforts to increase the number of individuals who transition to permanent housing and self-sustained housing. </a:t>
          </a:r>
        </a:p>
      </dsp:txBody>
      <dsp:txXfrm>
        <a:off x="4279914" y="3241612"/>
        <a:ext cx="2542859" cy="1960873"/>
      </dsp:txXfrm>
    </dsp:sp>
    <dsp:sp modelId="{20AE9432-409F-E04C-B077-4CD6C433E44B}">
      <dsp:nvSpPr>
        <dsp:cNvPr id="0" name=""/>
        <dsp:cNvSpPr/>
      </dsp:nvSpPr>
      <dsp:spPr>
        <a:xfrm>
          <a:off x="7326094" y="689878"/>
          <a:ext cx="2952052" cy="1919787"/>
        </a:xfrm>
        <a:prstGeom prst="roundRect">
          <a:avLst>
            <a:gd name="adj" fmla="val 10000"/>
          </a:avLst>
        </a:prstGeom>
        <a:solidFill>
          <a:schemeClr val="accent1">
            <a:shade val="80000"/>
            <a:hueOff val="224272"/>
            <a:satOff val="-54"/>
            <a:lumOff val="250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j-lt"/>
            </a:rPr>
            <a:t>What are pathways </a:t>
          </a:r>
        </a:p>
        <a:p>
          <a:pPr marL="0" lvl="0" indent="0" algn="ctr" defTabSz="1066800">
            <a:lnSpc>
              <a:spcPct val="90000"/>
            </a:lnSpc>
            <a:spcBef>
              <a:spcPct val="0"/>
            </a:spcBef>
            <a:spcAft>
              <a:spcPct val="35000"/>
            </a:spcAft>
            <a:buNone/>
          </a:pPr>
          <a:r>
            <a:rPr lang="en-US" sz="2400" b="1" u="sng" kern="1200" dirty="0">
              <a:solidFill>
                <a:schemeClr val="bg1"/>
              </a:solidFill>
              <a:latin typeface="+mj-lt"/>
            </a:rPr>
            <a:t>OUT</a:t>
          </a:r>
          <a:r>
            <a:rPr lang="en-US" sz="2400" kern="1200" dirty="0">
              <a:latin typeface="+mj-lt"/>
            </a:rPr>
            <a:t> </a:t>
          </a:r>
        </a:p>
        <a:p>
          <a:pPr marL="0" lvl="0" indent="0" algn="ctr" defTabSz="1066800">
            <a:lnSpc>
              <a:spcPct val="90000"/>
            </a:lnSpc>
            <a:spcBef>
              <a:spcPct val="0"/>
            </a:spcBef>
            <a:spcAft>
              <a:spcPct val="35000"/>
            </a:spcAft>
            <a:buNone/>
          </a:pPr>
          <a:r>
            <a:rPr lang="en-US" sz="2400" kern="1200" dirty="0">
              <a:latin typeface="+mj-lt"/>
            </a:rPr>
            <a:t>of homelessness? </a:t>
          </a:r>
        </a:p>
      </dsp:txBody>
      <dsp:txXfrm>
        <a:off x="7382323" y="746107"/>
        <a:ext cx="2839594" cy="1807329"/>
      </dsp:txXfrm>
    </dsp:sp>
    <dsp:sp modelId="{46902614-113F-E84D-B194-4947D93EDD69}">
      <dsp:nvSpPr>
        <dsp:cNvPr id="0" name=""/>
        <dsp:cNvSpPr/>
      </dsp:nvSpPr>
      <dsp:spPr>
        <a:xfrm>
          <a:off x="7621299" y="2609665"/>
          <a:ext cx="295205" cy="1505870"/>
        </a:xfrm>
        <a:custGeom>
          <a:avLst/>
          <a:gdLst/>
          <a:ahLst/>
          <a:cxnLst/>
          <a:rect l="0" t="0" r="0" b="0"/>
          <a:pathLst>
            <a:path>
              <a:moveTo>
                <a:pt x="0" y="0"/>
              </a:moveTo>
              <a:lnTo>
                <a:pt x="0" y="1505870"/>
              </a:lnTo>
              <a:lnTo>
                <a:pt x="295205" y="1505870"/>
              </a:lnTo>
            </a:path>
          </a:pathLst>
        </a:custGeom>
        <a:noFill/>
        <a:ln w="12700" cap="flat" cmpd="sng" algn="ctr">
          <a:solidFill>
            <a:schemeClr val="accent1">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6B064D-A5A0-DC48-83A3-9C1EDE1F841A}">
      <dsp:nvSpPr>
        <dsp:cNvPr id="0" name=""/>
        <dsp:cNvSpPr/>
      </dsp:nvSpPr>
      <dsp:spPr>
        <a:xfrm>
          <a:off x="7916505" y="3204932"/>
          <a:ext cx="2705737" cy="1821207"/>
        </a:xfrm>
        <a:prstGeom prst="roundRect">
          <a:avLst>
            <a:gd name="adj" fmla="val 10000"/>
          </a:avLst>
        </a:prstGeom>
        <a:solidFill>
          <a:schemeClr val="lt1">
            <a:alpha val="90000"/>
            <a:hueOff val="0"/>
            <a:satOff val="0"/>
            <a:lumOff val="0"/>
            <a:alphaOff val="0"/>
          </a:schemeClr>
        </a:solidFill>
        <a:ln w="12700" cap="flat" cmpd="sng" algn="ctr">
          <a:solidFill>
            <a:schemeClr val="accent1">
              <a:shade val="80000"/>
              <a:hueOff val="224272"/>
              <a:satOff val="-54"/>
              <a:lumOff val="2509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mj-lt"/>
            </a:rPr>
            <a:t>Goal</a:t>
          </a:r>
          <a:r>
            <a:rPr lang="en-US" sz="1600" kern="1200" dirty="0">
              <a:latin typeface="+mj-lt"/>
            </a:rPr>
            <a:t>: To identify the factors that impede or facilitate movement from unhoused to interim housing with services and self-sustained permanent housing. </a:t>
          </a:r>
        </a:p>
      </dsp:txBody>
      <dsp:txXfrm>
        <a:off x="7969846" y="3258273"/>
        <a:ext cx="2599055" cy="17145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C64A2A-FCF6-A047-8248-B6FA49C13591}">
      <dsp:nvSpPr>
        <dsp:cNvPr id="0" name=""/>
        <dsp:cNvSpPr/>
      </dsp:nvSpPr>
      <dsp:spPr>
        <a:xfrm>
          <a:off x="881" y="279599"/>
          <a:ext cx="3569793" cy="4798787"/>
        </a:xfrm>
        <a:prstGeom prst="rect">
          <a:avLst/>
        </a:prstGeom>
        <a:solidFill>
          <a:schemeClr val="accent4">
            <a:lumMod val="50000"/>
          </a:schemeClr>
        </a:solidFill>
        <a:ln w="12700" cap="flat" cmpd="sng" algn="ctr">
          <a:solidFill>
            <a:schemeClr val="accent4">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2616" tIns="0" rIns="352616" bIns="330200" numCol="1" spcCol="1270" anchor="t" anchorCtr="0">
          <a:noAutofit/>
        </a:bodyPr>
        <a:lstStyle/>
        <a:p>
          <a:pPr marL="0" lvl="0" indent="0" algn="l" defTabSz="977900">
            <a:lnSpc>
              <a:spcPct val="90000"/>
            </a:lnSpc>
            <a:spcBef>
              <a:spcPct val="0"/>
            </a:spcBef>
            <a:spcAft>
              <a:spcPct val="35000"/>
            </a:spcAft>
            <a:buNone/>
          </a:pPr>
          <a:r>
            <a:rPr lang="en-US" sz="2200" b="1" kern="1200" dirty="0">
              <a:latin typeface="+mj-lt"/>
            </a:rPr>
            <a:t>REFRAME</a:t>
          </a:r>
          <a:r>
            <a:rPr lang="en-US" sz="2200" kern="1200" dirty="0">
              <a:latin typeface="+mj-lt"/>
            </a:rPr>
            <a:t> the problem</a:t>
          </a:r>
        </a:p>
        <a:p>
          <a:pPr marL="171450" lvl="1" indent="-171450" algn="l" defTabSz="711200">
            <a:lnSpc>
              <a:spcPct val="90000"/>
            </a:lnSpc>
            <a:spcBef>
              <a:spcPct val="0"/>
            </a:spcBef>
            <a:spcAft>
              <a:spcPct val="15000"/>
            </a:spcAft>
            <a:buChar char="•"/>
          </a:pPr>
          <a:r>
            <a:rPr lang="en-US" sz="1600" kern="1200" dirty="0">
              <a:latin typeface="+mj-lt"/>
            </a:rPr>
            <a:t>Commonly cited causes need to be interrogated</a:t>
          </a:r>
        </a:p>
        <a:p>
          <a:pPr marL="171450" lvl="1" indent="-171450" algn="l" defTabSz="711200">
            <a:lnSpc>
              <a:spcPct val="90000"/>
            </a:lnSpc>
            <a:spcBef>
              <a:spcPct val="0"/>
            </a:spcBef>
            <a:spcAft>
              <a:spcPct val="15000"/>
            </a:spcAft>
            <a:buChar char="•"/>
          </a:pPr>
          <a:r>
            <a:rPr lang="en-US" sz="1600" kern="1200" dirty="0">
              <a:latin typeface="+mj-lt"/>
            </a:rPr>
            <a:t>Lack of affordable housing is a key driver of homelessness</a:t>
          </a:r>
        </a:p>
        <a:p>
          <a:pPr marL="171450" lvl="1" indent="-171450" algn="l" defTabSz="711200">
            <a:lnSpc>
              <a:spcPct val="90000"/>
            </a:lnSpc>
            <a:spcBef>
              <a:spcPct val="0"/>
            </a:spcBef>
            <a:spcAft>
              <a:spcPct val="15000"/>
            </a:spcAft>
            <a:buChar char="•"/>
          </a:pPr>
          <a:r>
            <a:rPr lang="en-US" sz="1600" kern="1200" dirty="0">
              <a:latin typeface="+mj-lt"/>
            </a:rPr>
            <a:t>Presence of multiple pathways conflicts with a one-size-fits all approach</a:t>
          </a:r>
        </a:p>
      </dsp:txBody>
      <dsp:txXfrm>
        <a:off x="881" y="2199114"/>
        <a:ext cx="3569793" cy="2879272"/>
      </dsp:txXfrm>
    </dsp:sp>
    <dsp:sp modelId="{B3E1EAD9-52CC-E149-9035-12B489D5D361}">
      <dsp:nvSpPr>
        <dsp:cNvPr id="0" name=""/>
        <dsp:cNvSpPr/>
      </dsp:nvSpPr>
      <dsp:spPr>
        <a:xfrm>
          <a:off x="0" y="313008"/>
          <a:ext cx="2049453" cy="144328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52616" tIns="165100" rIns="352616" bIns="165100" numCol="1" spcCol="1270" anchor="ctr" anchorCtr="0">
          <a:noAutofit/>
        </a:bodyPr>
        <a:lstStyle/>
        <a:p>
          <a:pPr marL="0" lvl="0" indent="0" algn="l" defTabSz="2711450">
            <a:lnSpc>
              <a:spcPct val="90000"/>
            </a:lnSpc>
            <a:spcBef>
              <a:spcPct val="0"/>
            </a:spcBef>
            <a:spcAft>
              <a:spcPct val="35000"/>
            </a:spcAft>
            <a:buNone/>
          </a:pPr>
          <a:r>
            <a:rPr lang="en-US" sz="6100" kern="1200" dirty="0"/>
            <a:t>01</a:t>
          </a:r>
        </a:p>
      </dsp:txBody>
      <dsp:txXfrm>
        <a:off x="0" y="313008"/>
        <a:ext cx="2049453" cy="1443281"/>
      </dsp:txXfrm>
    </dsp:sp>
    <dsp:sp modelId="{1815A128-F83E-2E48-8EC2-B54FE9326F78}">
      <dsp:nvSpPr>
        <dsp:cNvPr id="0" name=""/>
        <dsp:cNvSpPr/>
      </dsp:nvSpPr>
      <dsp:spPr>
        <a:xfrm>
          <a:off x="3856257" y="269318"/>
          <a:ext cx="3569793" cy="4756335"/>
        </a:xfrm>
        <a:prstGeom prst="rect">
          <a:avLst/>
        </a:prstGeom>
        <a:solidFill>
          <a:schemeClr val="accent4">
            <a:lumMod val="75000"/>
          </a:schemeClr>
        </a:solidFill>
        <a:ln w="12700" cap="flat" cmpd="sng" algn="ctr">
          <a:solidFill>
            <a:schemeClr val="accent4">
              <a:shade val="50000"/>
              <a:hueOff val="-163832"/>
              <a:satOff val="3687"/>
              <a:lumOff val="264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2616" tIns="0" rIns="352616" bIns="330200" numCol="1" spcCol="1270" anchor="t" anchorCtr="0">
          <a:noAutofit/>
        </a:bodyPr>
        <a:lstStyle/>
        <a:p>
          <a:pPr marL="0" lvl="0" indent="0" algn="l" defTabSz="977900">
            <a:lnSpc>
              <a:spcPct val="90000"/>
            </a:lnSpc>
            <a:spcBef>
              <a:spcPct val="0"/>
            </a:spcBef>
            <a:spcAft>
              <a:spcPct val="35000"/>
            </a:spcAft>
            <a:buNone/>
          </a:pPr>
          <a:r>
            <a:rPr lang="en-US" sz="2200" b="1" kern="1200" dirty="0">
              <a:latin typeface="+mj-lt"/>
            </a:rPr>
            <a:t>REPAIR</a:t>
          </a:r>
          <a:r>
            <a:rPr lang="en-US" sz="2200" kern="1200" dirty="0">
              <a:latin typeface="+mj-lt"/>
            </a:rPr>
            <a:t> the pipeline</a:t>
          </a:r>
        </a:p>
        <a:p>
          <a:pPr marL="171450" lvl="1" indent="-171450" algn="l" defTabSz="711200">
            <a:lnSpc>
              <a:spcPct val="90000"/>
            </a:lnSpc>
            <a:spcBef>
              <a:spcPct val="0"/>
            </a:spcBef>
            <a:spcAft>
              <a:spcPct val="15000"/>
            </a:spcAft>
            <a:buChar char="•"/>
          </a:pPr>
          <a:r>
            <a:rPr lang="en-US" sz="1600" kern="1200" dirty="0">
              <a:latin typeface="+mj-lt"/>
            </a:rPr>
            <a:t>Pathways out require multiple, coordinated, and diverse forms of support </a:t>
          </a:r>
        </a:p>
        <a:p>
          <a:pPr marL="171450" lvl="1" indent="-171450" algn="l" defTabSz="711200">
            <a:lnSpc>
              <a:spcPct val="90000"/>
            </a:lnSpc>
            <a:spcBef>
              <a:spcPct val="0"/>
            </a:spcBef>
            <a:spcAft>
              <a:spcPct val="15000"/>
            </a:spcAft>
            <a:buChar char="•"/>
          </a:pPr>
          <a:r>
            <a:rPr lang="en-US" sz="1600" kern="1200" dirty="0">
              <a:latin typeface="+mj-lt"/>
            </a:rPr>
            <a:t>City and City-County service fragmentation must be addressed to seal the cracks into which Angelenos in need fall </a:t>
          </a:r>
        </a:p>
      </dsp:txBody>
      <dsp:txXfrm>
        <a:off x="3856257" y="2171852"/>
        <a:ext cx="3569793" cy="2853801"/>
      </dsp:txXfrm>
    </dsp:sp>
    <dsp:sp modelId="{C1525611-B427-494A-95FD-9ECB0C0B918F}">
      <dsp:nvSpPr>
        <dsp:cNvPr id="0" name=""/>
        <dsp:cNvSpPr/>
      </dsp:nvSpPr>
      <dsp:spPr>
        <a:xfrm>
          <a:off x="3758213" y="588595"/>
          <a:ext cx="2011399" cy="114646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52616" tIns="165100" rIns="352616" bIns="165100" numCol="1" spcCol="1270" anchor="ctr" anchorCtr="0">
          <a:noAutofit/>
        </a:bodyPr>
        <a:lstStyle/>
        <a:p>
          <a:pPr marL="0" lvl="0" indent="0" algn="l" defTabSz="2711450">
            <a:lnSpc>
              <a:spcPct val="90000"/>
            </a:lnSpc>
            <a:spcBef>
              <a:spcPct val="0"/>
            </a:spcBef>
            <a:spcAft>
              <a:spcPct val="35000"/>
            </a:spcAft>
            <a:buNone/>
          </a:pPr>
          <a:r>
            <a:rPr lang="en-US" sz="6100" kern="1200"/>
            <a:t>02</a:t>
          </a:r>
          <a:endParaRPr lang="en-US" sz="6100" kern="1200" dirty="0"/>
        </a:p>
      </dsp:txBody>
      <dsp:txXfrm>
        <a:off x="3758213" y="588595"/>
        <a:ext cx="2011399" cy="1146469"/>
      </dsp:txXfrm>
    </dsp:sp>
    <dsp:sp modelId="{F1DD9823-5F9A-1843-BC8C-2971D5D6523C}">
      <dsp:nvSpPr>
        <dsp:cNvPr id="0" name=""/>
        <dsp:cNvSpPr/>
      </dsp:nvSpPr>
      <dsp:spPr>
        <a:xfrm>
          <a:off x="7711634" y="269318"/>
          <a:ext cx="3569793" cy="4700432"/>
        </a:xfrm>
        <a:prstGeom prst="rect">
          <a:avLst/>
        </a:prstGeom>
        <a:solidFill>
          <a:schemeClr val="accent4"/>
        </a:solidFill>
        <a:ln w="12700" cap="flat" cmpd="sng" algn="ctr">
          <a:solidFill>
            <a:schemeClr val="accent4">
              <a:shade val="50000"/>
              <a:hueOff val="-163832"/>
              <a:satOff val="3687"/>
              <a:lumOff val="264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2616" tIns="0" rIns="352616" bIns="330200" numCol="1" spcCol="1270" anchor="t" anchorCtr="0">
          <a:noAutofit/>
        </a:bodyPr>
        <a:lstStyle/>
        <a:p>
          <a:pPr marL="0" lvl="0" indent="0" algn="l" defTabSz="977900">
            <a:lnSpc>
              <a:spcPct val="90000"/>
            </a:lnSpc>
            <a:spcBef>
              <a:spcPct val="0"/>
            </a:spcBef>
            <a:spcAft>
              <a:spcPct val="35000"/>
            </a:spcAft>
            <a:buNone/>
          </a:pPr>
          <a:r>
            <a:rPr lang="en-US" sz="2200" b="1" kern="1200" dirty="0">
              <a:latin typeface="+mj-lt"/>
            </a:rPr>
            <a:t>REIMAGINE</a:t>
          </a:r>
          <a:r>
            <a:rPr lang="en-US" sz="2200" kern="1200" dirty="0">
              <a:latin typeface="+mj-lt"/>
            </a:rPr>
            <a:t> investments</a:t>
          </a:r>
        </a:p>
        <a:p>
          <a:pPr marL="171450" lvl="1" indent="-171450" algn="l" defTabSz="711200">
            <a:lnSpc>
              <a:spcPct val="90000"/>
            </a:lnSpc>
            <a:spcBef>
              <a:spcPct val="0"/>
            </a:spcBef>
            <a:spcAft>
              <a:spcPct val="15000"/>
            </a:spcAft>
            <a:buChar char="•"/>
          </a:pPr>
          <a:r>
            <a:rPr lang="en-US" sz="1600" kern="1200" dirty="0">
              <a:latin typeface="+mj-lt"/>
            </a:rPr>
            <a:t>Effective interventions require both quantitative and qualitative data and data sharing</a:t>
          </a:r>
        </a:p>
        <a:p>
          <a:pPr marL="171450" lvl="1" indent="-171450" algn="l" defTabSz="711200">
            <a:lnSpc>
              <a:spcPct val="90000"/>
            </a:lnSpc>
            <a:spcBef>
              <a:spcPct val="0"/>
            </a:spcBef>
            <a:spcAft>
              <a:spcPct val="15000"/>
            </a:spcAft>
            <a:buChar char="•"/>
          </a:pPr>
          <a:r>
            <a:rPr lang="en-US" sz="1600" kern="1200" dirty="0">
              <a:latin typeface="+mj-lt"/>
            </a:rPr>
            <a:t>Consider adding evaluation of outcomes</a:t>
          </a:r>
        </a:p>
        <a:p>
          <a:pPr marL="171450" lvl="1" indent="-171450" algn="l" defTabSz="711200">
            <a:lnSpc>
              <a:spcPct val="90000"/>
            </a:lnSpc>
            <a:spcBef>
              <a:spcPct val="0"/>
            </a:spcBef>
            <a:spcAft>
              <a:spcPct val="15000"/>
            </a:spcAft>
            <a:buChar char="•"/>
          </a:pPr>
          <a:r>
            <a:rPr lang="en-US" sz="1600" kern="1200" dirty="0">
              <a:latin typeface="+mj-lt"/>
            </a:rPr>
            <a:t>Access the research talent in LA City and County</a:t>
          </a:r>
        </a:p>
      </dsp:txBody>
      <dsp:txXfrm>
        <a:off x="7711634" y="2149491"/>
        <a:ext cx="3569793" cy="2820259"/>
      </dsp:txXfrm>
    </dsp:sp>
    <dsp:sp modelId="{15118911-5857-EB46-AF0F-8657CC4D1C7E}">
      <dsp:nvSpPr>
        <dsp:cNvPr id="0" name=""/>
        <dsp:cNvSpPr/>
      </dsp:nvSpPr>
      <dsp:spPr>
        <a:xfrm>
          <a:off x="7745190" y="560644"/>
          <a:ext cx="1934399" cy="114646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52616" tIns="165100" rIns="352616" bIns="165100" numCol="1" spcCol="1270" anchor="ctr" anchorCtr="0">
          <a:noAutofit/>
        </a:bodyPr>
        <a:lstStyle/>
        <a:p>
          <a:pPr marL="0" lvl="0" indent="0" algn="l" defTabSz="2711450">
            <a:lnSpc>
              <a:spcPct val="90000"/>
            </a:lnSpc>
            <a:spcBef>
              <a:spcPct val="0"/>
            </a:spcBef>
            <a:spcAft>
              <a:spcPct val="35000"/>
            </a:spcAft>
            <a:buNone/>
          </a:pPr>
          <a:r>
            <a:rPr lang="en-US" sz="6100" kern="1200"/>
            <a:t>03</a:t>
          </a:r>
          <a:endParaRPr lang="en-US" sz="6100" kern="1200" dirty="0"/>
        </a:p>
      </dsp:txBody>
      <dsp:txXfrm>
        <a:off x="7745190" y="560644"/>
        <a:ext cx="1934399" cy="11464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D19DF0-3697-423A-9242-15214DFFCBE7}">
      <dsp:nvSpPr>
        <dsp:cNvPr id="0" name=""/>
        <dsp:cNvSpPr/>
      </dsp:nvSpPr>
      <dsp:spPr>
        <a:xfrm>
          <a:off x="0" y="439"/>
          <a:ext cx="6714698" cy="1029237"/>
        </a:xfrm>
        <a:prstGeom prst="roundRect">
          <a:avLst>
            <a:gd name="adj" fmla="val 10000"/>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295D7C-2811-41D7-937D-8EC2C174D761}">
      <dsp:nvSpPr>
        <dsp:cNvPr id="0" name=""/>
        <dsp:cNvSpPr/>
      </dsp:nvSpPr>
      <dsp:spPr>
        <a:xfrm>
          <a:off x="311344" y="232018"/>
          <a:ext cx="566080" cy="566080"/>
        </a:xfrm>
        <a:prstGeom prst="rect">
          <a:avLst/>
        </a:prstGeom>
        <a:blipFill dpi="0" rotWithShape="1">
          <a:blip xmlns:r="http://schemas.openxmlformats.org/officeDocument/2006/relationships" r:embed="rId1">
            <a:duotone>
              <a:schemeClr val="accent4">
                <a:shade val="45000"/>
                <a:satMod val="135000"/>
              </a:schemeClr>
              <a:prstClr val="white"/>
            </a:duotone>
          </a:blip>
          <a:srcRect/>
          <a:stretch>
            <a:fillRect l="-8248" r="-7060" b="-18035"/>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14E51A-5ACC-4E4F-81DC-F2C3E85D157A}">
      <dsp:nvSpPr>
        <dsp:cNvPr id="0" name=""/>
        <dsp:cNvSpPr/>
      </dsp:nvSpPr>
      <dsp:spPr>
        <a:xfrm>
          <a:off x="1188769" y="439"/>
          <a:ext cx="5525928" cy="1029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928" tIns="108928" rIns="108928" bIns="108928" numCol="1" spcCol="1270" anchor="ctr" anchorCtr="0">
          <a:noAutofit/>
        </a:bodyPr>
        <a:lstStyle/>
        <a:p>
          <a:pPr marL="0" lvl="0" indent="0" algn="l" defTabSz="1022350">
            <a:lnSpc>
              <a:spcPct val="90000"/>
            </a:lnSpc>
            <a:spcBef>
              <a:spcPct val="0"/>
            </a:spcBef>
            <a:spcAft>
              <a:spcPct val="35000"/>
            </a:spcAft>
            <a:buNone/>
          </a:pPr>
          <a:r>
            <a:rPr lang="en-US" sz="2300" b="1" kern="1200">
              <a:latin typeface="+mj-lt"/>
            </a:rPr>
            <a:t>The Downward Path: </a:t>
          </a:r>
        </a:p>
        <a:p>
          <a:pPr marL="0" lvl="0" indent="0" algn="l" defTabSz="1022350">
            <a:lnSpc>
              <a:spcPct val="90000"/>
            </a:lnSpc>
            <a:spcBef>
              <a:spcPct val="0"/>
            </a:spcBef>
            <a:spcAft>
              <a:spcPct val="35000"/>
            </a:spcAft>
            <a:buNone/>
          </a:pPr>
          <a:r>
            <a:rPr lang="en-US" sz="2300" i="1" kern="1200">
              <a:latin typeface="+mj-lt"/>
            </a:rPr>
            <a:t>Gradual erosion of resources</a:t>
          </a:r>
        </a:p>
      </dsp:txBody>
      <dsp:txXfrm>
        <a:off x="1188769" y="439"/>
        <a:ext cx="5525928" cy="1029237"/>
      </dsp:txXfrm>
    </dsp:sp>
    <dsp:sp modelId="{5975F001-9F5C-46D4-AD36-6D3272238D52}">
      <dsp:nvSpPr>
        <dsp:cNvPr id="0" name=""/>
        <dsp:cNvSpPr/>
      </dsp:nvSpPr>
      <dsp:spPr>
        <a:xfrm>
          <a:off x="0" y="1286986"/>
          <a:ext cx="6714698" cy="1029237"/>
        </a:xfrm>
        <a:prstGeom prst="roundRect">
          <a:avLst>
            <a:gd name="adj" fmla="val 10000"/>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E08E79-15C3-40E8-86F5-D23A0CB21C4D}">
      <dsp:nvSpPr>
        <dsp:cNvPr id="0" name=""/>
        <dsp:cNvSpPr/>
      </dsp:nvSpPr>
      <dsp:spPr>
        <a:xfrm>
          <a:off x="311344" y="1518564"/>
          <a:ext cx="566080" cy="566080"/>
        </a:xfrm>
        <a:prstGeom prst="rect">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549095-7180-41D9-90EF-4C24F770D4E4}">
      <dsp:nvSpPr>
        <dsp:cNvPr id="0" name=""/>
        <dsp:cNvSpPr/>
      </dsp:nvSpPr>
      <dsp:spPr>
        <a:xfrm>
          <a:off x="1188769" y="1286986"/>
          <a:ext cx="5525928" cy="1029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928" tIns="108928" rIns="108928" bIns="108928" numCol="1" spcCol="1270" anchor="ctr" anchorCtr="0">
          <a:noAutofit/>
        </a:bodyPr>
        <a:lstStyle/>
        <a:p>
          <a:pPr marL="0" lvl="0" indent="0" algn="l" defTabSz="1022350">
            <a:lnSpc>
              <a:spcPct val="90000"/>
            </a:lnSpc>
            <a:spcBef>
              <a:spcPct val="0"/>
            </a:spcBef>
            <a:spcAft>
              <a:spcPct val="35000"/>
            </a:spcAft>
            <a:buNone/>
          </a:pPr>
          <a:r>
            <a:rPr lang="en-US" sz="2300" b="1" kern="1200">
              <a:latin typeface="+mj-lt"/>
            </a:rPr>
            <a:t>The Perfect Storm: </a:t>
          </a:r>
        </a:p>
        <a:p>
          <a:pPr marL="0" lvl="0" indent="0" algn="l" defTabSz="1022350">
            <a:lnSpc>
              <a:spcPct val="90000"/>
            </a:lnSpc>
            <a:spcBef>
              <a:spcPct val="0"/>
            </a:spcBef>
            <a:spcAft>
              <a:spcPct val="35000"/>
            </a:spcAft>
            <a:buNone/>
          </a:pPr>
          <a:r>
            <a:rPr lang="en-US" sz="2300" i="1" kern="1200">
              <a:latin typeface="+mj-lt"/>
            </a:rPr>
            <a:t>Multiple proximate crises </a:t>
          </a:r>
          <a:endParaRPr lang="en-US" sz="2300" kern="1200">
            <a:latin typeface="+mj-lt"/>
          </a:endParaRPr>
        </a:p>
      </dsp:txBody>
      <dsp:txXfrm>
        <a:off x="1188769" y="1286986"/>
        <a:ext cx="5525928" cy="1029237"/>
      </dsp:txXfrm>
    </dsp:sp>
    <dsp:sp modelId="{555924DA-4D84-434A-96D0-F0A087C275B5}">
      <dsp:nvSpPr>
        <dsp:cNvPr id="0" name=""/>
        <dsp:cNvSpPr/>
      </dsp:nvSpPr>
      <dsp:spPr>
        <a:xfrm>
          <a:off x="0" y="2573532"/>
          <a:ext cx="6714698" cy="1029237"/>
        </a:xfrm>
        <a:prstGeom prst="roundRect">
          <a:avLst>
            <a:gd name="adj" fmla="val 10000"/>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C6787E-E2C0-49E6-9599-DEFC33AA916F}">
      <dsp:nvSpPr>
        <dsp:cNvPr id="0" name=""/>
        <dsp:cNvSpPr/>
      </dsp:nvSpPr>
      <dsp:spPr>
        <a:xfrm>
          <a:off x="311344" y="2805111"/>
          <a:ext cx="566080" cy="566080"/>
        </a:xfrm>
        <a:prstGeom prst="rect">
          <a:avLst/>
        </a:prstGeom>
        <a:blipFill dpi="0" rotWithShape="1">
          <a:blip xmlns:r="http://schemas.openxmlformats.org/officeDocument/2006/relationships" r:embed="rId4">
            <a:duotone>
              <a:schemeClr val="accent3">
                <a:shade val="45000"/>
                <a:satMod val="135000"/>
              </a:schemeClr>
              <a:prstClr val="white"/>
            </a:duotone>
          </a:blip>
          <a:srcRect/>
          <a:stretch>
            <a:fillRect b="-1707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263515-C706-455A-A054-B09303254ABF}">
      <dsp:nvSpPr>
        <dsp:cNvPr id="0" name=""/>
        <dsp:cNvSpPr/>
      </dsp:nvSpPr>
      <dsp:spPr>
        <a:xfrm>
          <a:off x="1188769" y="2573532"/>
          <a:ext cx="5525928" cy="1029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928" tIns="108928" rIns="108928" bIns="108928" numCol="1" spcCol="1270" anchor="ctr" anchorCtr="0">
          <a:noAutofit/>
        </a:bodyPr>
        <a:lstStyle/>
        <a:p>
          <a:pPr marL="0" lvl="0" indent="0" algn="l" defTabSz="1022350">
            <a:lnSpc>
              <a:spcPct val="90000"/>
            </a:lnSpc>
            <a:spcBef>
              <a:spcPct val="0"/>
            </a:spcBef>
            <a:spcAft>
              <a:spcPct val="35000"/>
            </a:spcAft>
            <a:buNone/>
          </a:pPr>
          <a:r>
            <a:rPr lang="en-US" sz="2300" b="1" kern="1200">
              <a:latin typeface="+mj-lt"/>
            </a:rPr>
            <a:t>Pushed with No Net:</a:t>
          </a:r>
        </a:p>
        <a:p>
          <a:pPr marL="0" lvl="0" indent="0" algn="l" defTabSz="1022350">
            <a:lnSpc>
              <a:spcPct val="90000"/>
            </a:lnSpc>
            <a:spcBef>
              <a:spcPct val="0"/>
            </a:spcBef>
            <a:spcAft>
              <a:spcPct val="35000"/>
            </a:spcAft>
            <a:buNone/>
          </a:pPr>
          <a:r>
            <a:rPr lang="en-US" sz="2300" i="1" kern="1200">
              <a:latin typeface="+mj-lt"/>
            </a:rPr>
            <a:t>System failure at a critical moment</a:t>
          </a:r>
          <a:r>
            <a:rPr lang="en-US" sz="2300" b="1" kern="1200">
              <a:latin typeface="+mj-lt"/>
            </a:rPr>
            <a:t> </a:t>
          </a:r>
        </a:p>
      </dsp:txBody>
      <dsp:txXfrm>
        <a:off x="1188769" y="2573532"/>
        <a:ext cx="5525928" cy="102923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C0DF67-2D28-5D4B-848B-824D7AD13D9B}" type="datetimeFigureOut">
              <a:rPr lang="en-US" smtClean="0"/>
              <a:t>2/11/26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EC5D65-3FAD-6547-8168-F799C9D69073}" type="slidenum">
              <a:rPr lang="en-US" smtClean="0"/>
              <a:t>‹#›</a:t>
            </a:fld>
            <a:endParaRPr lang="en-US"/>
          </a:p>
        </p:txBody>
      </p:sp>
    </p:spTree>
    <p:extLst>
      <p:ext uri="{BB962C8B-B14F-4D97-AF65-F5344CB8AC3E}">
        <p14:creationId xmlns:p14="http://schemas.microsoft.com/office/powerpoint/2010/main" val="3821959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EC5D65-3FAD-6547-8168-F799C9D69073}" type="slidenum">
              <a:rPr lang="en-US" smtClean="0"/>
              <a:t>1</a:t>
            </a:fld>
            <a:endParaRPr lang="en-US"/>
          </a:p>
        </p:txBody>
      </p:sp>
    </p:spTree>
    <p:extLst>
      <p:ext uri="{BB962C8B-B14F-4D97-AF65-F5344CB8AC3E}">
        <p14:creationId xmlns:p14="http://schemas.microsoft.com/office/powerpoint/2010/main" val="1491307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4EC5D65-3FAD-6547-8168-F799C9D69073}" type="slidenum">
              <a:rPr lang="en-US" smtClean="0"/>
              <a:t>10</a:t>
            </a:fld>
            <a:endParaRPr lang="en-US"/>
          </a:p>
        </p:txBody>
      </p:sp>
    </p:spTree>
    <p:extLst>
      <p:ext uri="{BB962C8B-B14F-4D97-AF65-F5344CB8AC3E}">
        <p14:creationId xmlns:p14="http://schemas.microsoft.com/office/powerpoint/2010/main" val="318664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E4EC5D65-3FAD-6547-8168-F799C9D69073}" type="slidenum">
              <a:rPr lang="en-US" smtClean="0"/>
              <a:t>11</a:t>
            </a:fld>
            <a:endParaRPr lang="en-US"/>
          </a:p>
        </p:txBody>
      </p:sp>
    </p:spTree>
    <p:extLst>
      <p:ext uri="{BB962C8B-B14F-4D97-AF65-F5344CB8AC3E}">
        <p14:creationId xmlns:p14="http://schemas.microsoft.com/office/powerpoint/2010/main" val="569139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4EC5D65-3FAD-6547-8168-F799C9D69073}" type="slidenum">
              <a:rPr lang="en-US" smtClean="0"/>
              <a:t>12</a:t>
            </a:fld>
            <a:endParaRPr lang="en-US"/>
          </a:p>
        </p:txBody>
      </p:sp>
    </p:spTree>
    <p:extLst>
      <p:ext uri="{BB962C8B-B14F-4D97-AF65-F5344CB8AC3E}">
        <p14:creationId xmlns:p14="http://schemas.microsoft.com/office/powerpoint/2010/main" val="2432807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EC5D65-3FAD-6547-8168-F799C9D69073}" type="slidenum">
              <a:rPr lang="en-US" smtClean="0"/>
              <a:t>13</a:t>
            </a:fld>
            <a:endParaRPr lang="en-US"/>
          </a:p>
        </p:txBody>
      </p:sp>
    </p:spTree>
    <p:extLst>
      <p:ext uri="{BB962C8B-B14F-4D97-AF65-F5344CB8AC3E}">
        <p14:creationId xmlns:p14="http://schemas.microsoft.com/office/powerpoint/2010/main" val="2795498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EC5D65-3FAD-6547-8168-F799C9D69073}" type="slidenum">
              <a:rPr lang="en-US" smtClean="0"/>
              <a:t>14</a:t>
            </a:fld>
            <a:endParaRPr lang="en-US"/>
          </a:p>
        </p:txBody>
      </p:sp>
    </p:spTree>
    <p:extLst>
      <p:ext uri="{BB962C8B-B14F-4D97-AF65-F5344CB8AC3E}">
        <p14:creationId xmlns:p14="http://schemas.microsoft.com/office/powerpoint/2010/main" val="17347489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ighlight>
                <a:srgbClr val="FFFF00"/>
              </a:highlight>
            </a:endParaRPr>
          </a:p>
        </p:txBody>
      </p:sp>
      <p:sp>
        <p:nvSpPr>
          <p:cNvPr id="4" name="Slide Number Placeholder 3"/>
          <p:cNvSpPr>
            <a:spLocks noGrp="1"/>
          </p:cNvSpPr>
          <p:nvPr>
            <p:ph type="sldNum" sz="quarter" idx="5"/>
          </p:nvPr>
        </p:nvSpPr>
        <p:spPr/>
        <p:txBody>
          <a:bodyPr/>
          <a:lstStyle/>
          <a:p>
            <a:fld id="{E4EC5D65-3FAD-6547-8168-F799C9D69073}" type="slidenum">
              <a:rPr lang="en-US" smtClean="0"/>
              <a:t>15</a:t>
            </a:fld>
            <a:endParaRPr lang="en-US"/>
          </a:p>
        </p:txBody>
      </p:sp>
    </p:spTree>
    <p:extLst>
      <p:ext uri="{BB962C8B-B14F-4D97-AF65-F5344CB8AC3E}">
        <p14:creationId xmlns:p14="http://schemas.microsoft.com/office/powerpoint/2010/main" val="1380601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EC5D65-3FAD-6547-8168-F799C9D69073}" type="slidenum">
              <a:rPr lang="en-US" smtClean="0"/>
              <a:t>16</a:t>
            </a:fld>
            <a:endParaRPr lang="en-US"/>
          </a:p>
        </p:txBody>
      </p:sp>
    </p:spTree>
    <p:extLst>
      <p:ext uri="{BB962C8B-B14F-4D97-AF65-F5344CB8AC3E}">
        <p14:creationId xmlns:p14="http://schemas.microsoft.com/office/powerpoint/2010/main" val="1697682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EC5D65-3FAD-6547-8168-F799C9D69073}" type="slidenum">
              <a:rPr lang="en-US" smtClean="0"/>
              <a:t>17</a:t>
            </a:fld>
            <a:endParaRPr lang="en-US"/>
          </a:p>
        </p:txBody>
      </p:sp>
    </p:spTree>
    <p:extLst>
      <p:ext uri="{BB962C8B-B14F-4D97-AF65-F5344CB8AC3E}">
        <p14:creationId xmlns:p14="http://schemas.microsoft.com/office/powerpoint/2010/main" val="446722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EC5D65-3FAD-6547-8168-F799C9D69073}" type="slidenum">
              <a:rPr lang="en-US" smtClean="0"/>
              <a:t>18</a:t>
            </a:fld>
            <a:endParaRPr lang="en-US"/>
          </a:p>
        </p:txBody>
      </p:sp>
    </p:spTree>
    <p:extLst>
      <p:ext uri="{BB962C8B-B14F-4D97-AF65-F5344CB8AC3E}">
        <p14:creationId xmlns:p14="http://schemas.microsoft.com/office/powerpoint/2010/main" val="3998626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EC5D65-3FAD-6547-8168-F799C9D69073}" type="slidenum">
              <a:rPr lang="en-US" smtClean="0"/>
              <a:t>19</a:t>
            </a:fld>
            <a:endParaRPr lang="en-US"/>
          </a:p>
        </p:txBody>
      </p:sp>
    </p:spTree>
    <p:extLst>
      <p:ext uri="{BB962C8B-B14F-4D97-AF65-F5344CB8AC3E}">
        <p14:creationId xmlns:p14="http://schemas.microsoft.com/office/powerpoint/2010/main" val="2415681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EC5D65-3FAD-6547-8168-F799C9D69073}" type="slidenum">
              <a:rPr lang="en-US" smtClean="0"/>
              <a:t>2</a:t>
            </a:fld>
            <a:endParaRPr lang="en-US"/>
          </a:p>
        </p:txBody>
      </p:sp>
    </p:spTree>
    <p:extLst>
      <p:ext uri="{BB962C8B-B14F-4D97-AF65-F5344CB8AC3E}">
        <p14:creationId xmlns:p14="http://schemas.microsoft.com/office/powerpoint/2010/main" val="42258547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EC5D65-3FAD-6547-8168-F799C9D69073}" type="slidenum">
              <a:rPr lang="en-US" smtClean="0"/>
              <a:t>20</a:t>
            </a:fld>
            <a:endParaRPr lang="en-US"/>
          </a:p>
        </p:txBody>
      </p:sp>
    </p:spTree>
    <p:extLst>
      <p:ext uri="{BB962C8B-B14F-4D97-AF65-F5344CB8AC3E}">
        <p14:creationId xmlns:p14="http://schemas.microsoft.com/office/powerpoint/2010/main" val="1137099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E4EC5D65-3FAD-6547-8168-F799C9D69073}" type="slidenum">
              <a:rPr lang="en-US" smtClean="0"/>
              <a:t>3</a:t>
            </a:fld>
            <a:endParaRPr lang="en-US"/>
          </a:p>
        </p:txBody>
      </p:sp>
    </p:spTree>
    <p:extLst>
      <p:ext uri="{BB962C8B-B14F-4D97-AF65-F5344CB8AC3E}">
        <p14:creationId xmlns:p14="http://schemas.microsoft.com/office/powerpoint/2010/main" val="557970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EC5D65-3FAD-6547-8168-F799C9D69073}" type="slidenum">
              <a:rPr lang="en-US" smtClean="0"/>
              <a:t>4</a:t>
            </a:fld>
            <a:endParaRPr lang="en-US"/>
          </a:p>
        </p:txBody>
      </p:sp>
    </p:spTree>
    <p:extLst>
      <p:ext uri="{BB962C8B-B14F-4D97-AF65-F5344CB8AC3E}">
        <p14:creationId xmlns:p14="http://schemas.microsoft.com/office/powerpoint/2010/main" val="3128799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4EC5D65-3FAD-6547-8168-F799C9D69073}" type="slidenum">
              <a:rPr lang="en-US" smtClean="0"/>
              <a:t>5</a:t>
            </a:fld>
            <a:endParaRPr lang="en-US"/>
          </a:p>
        </p:txBody>
      </p:sp>
    </p:spTree>
    <p:extLst>
      <p:ext uri="{BB962C8B-B14F-4D97-AF65-F5344CB8AC3E}">
        <p14:creationId xmlns:p14="http://schemas.microsoft.com/office/powerpoint/2010/main" val="1800799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EC5D65-3FAD-6547-8168-F799C9D69073}" type="slidenum">
              <a:rPr lang="en-US" smtClean="0"/>
              <a:t>6</a:t>
            </a:fld>
            <a:endParaRPr lang="en-US"/>
          </a:p>
        </p:txBody>
      </p:sp>
    </p:spTree>
    <p:extLst>
      <p:ext uri="{BB962C8B-B14F-4D97-AF65-F5344CB8AC3E}">
        <p14:creationId xmlns:p14="http://schemas.microsoft.com/office/powerpoint/2010/main" val="2078862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FD13A-932F-B878-285F-93096068DE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9AEECB-F90D-9171-C6A1-9DB2231B230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7DA87DA-4114-6C60-1AB9-CCA3F471A83E}"/>
              </a:ext>
            </a:extLst>
          </p:cNvPr>
          <p:cNvSpPr>
            <a:spLocks noGrp="1"/>
          </p:cNvSpPr>
          <p:nvPr>
            <p:ph type="body" idx="1"/>
          </p:nvPr>
        </p:nvSpPr>
        <p:spPr/>
        <p:txBody>
          <a:bodyPr/>
          <a:lstStyle/>
          <a:p>
            <a:pPr algn="just"/>
            <a:endParaRPr lang="en-US" dirty="0"/>
          </a:p>
        </p:txBody>
      </p:sp>
      <p:sp>
        <p:nvSpPr>
          <p:cNvPr id="5" name="Footer Placeholder 4">
            <a:extLst>
              <a:ext uri="{FF2B5EF4-FFF2-40B4-BE49-F238E27FC236}">
                <a16:creationId xmlns:a16="http://schemas.microsoft.com/office/drawing/2014/main" id="{38BA335C-77FF-E23D-79DD-2EC8B9307AB2}"/>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548061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EC5D65-3FAD-6547-8168-F799C9D6907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32279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EC5D65-3FAD-6547-8168-F799C9D69073}" type="slidenum">
              <a:rPr lang="en-US" smtClean="0"/>
              <a:t>9</a:t>
            </a:fld>
            <a:endParaRPr lang="en-US"/>
          </a:p>
        </p:txBody>
      </p:sp>
    </p:spTree>
    <p:extLst>
      <p:ext uri="{BB962C8B-B14F-4D97-AF65-F5344CB8AC3E}">
        <p14:creationId xmlns:p14="http://schemas.microsoft.com/office/powerpoint/2010/main" val="1246591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975821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605767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525758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4149639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4168638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4110076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634394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020091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356590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865363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739473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092411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5" r:id="rId6"/>
    <p:sldLayoutId id="2147483680" r:id="rId7"/>
    <p:sldLayoutId id="2147483681" r:id="rId8"/>
    <p:sldLayoutId id="2147483682" r:id="rId9"/>
    <p:sldLayoutId id="2147483684" r:id="rId10"/>
    <p:sldLayoutId id="2147483683" r:id="rId11"/>
  </p:sldLayoutIdLst>
  <p:hf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0.sv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4.png"/><Relationship Id="rId4" Type="http://schemas.openxmlformats.org/officeDocument/2006/relationships/diagramLayout" Target="../diagrams/layout2.xml"/><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0.png"/><Relationship Id="rId7" Type="http://schemas.openxmlformats.org/officeDocument/2006/relationships/diagramQuickStyle" Target="../diagrams/quickStyle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1.png"/><Relationship Id="rId9" Type="http://schemas.microsoft.com/office/2007/relationships/diagramDrawing" Target="../diagrams/drawing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BB6B482-ACCA-4938-8AEA-49D525C17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905" y="46904"/>
            <a:ext cx="6865150" cy="6771342"/>
          </a:xfrm>
          <a:prstGeom prst="rect">
            <a:avLst/>
          </a:prstGeom>
          <a:gradFill>
            <a:gsLst>
              <a:gs pos="42000">
                <a:srgbClr val="000000">
                  <a:alpha val="18000"/>
                </a:srgbClr>
              </a:gs>
              <a:gs pos="0">
                <a:srgbClr val="000000">
                  <a:alpha val="0"/>
                </a:srgbClr>
              </a:gs>
              <a:gs pos="100000">
                <a:srgbClr val="000000">
                  <a:alpha val="3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8045630-35A4-B387-87C2-28338FCEE96A}"/>
              </a:ext>
            </a:extLst>
          </p:cNvPr>
          <p:cNvSpPr>
            <a:spLocks noGrp="1"/>
          </p:cNvSpPr>
          <p:nvPr>
            <p:ph type="ctrTitle"/>
          </p:nvPr>
        </p:nvSpPr>
        <p:spPr>
          <a:xfrm>
            <a:off x="704088" y="871759"/>
            <a:ext cx="9768650" cy="3497042"/>
          </a:xfrm>
        </p:spPr>
        <p:txBody>
          <a:bodyPr vert="horz" lIns="91440" tIns="45720" rIns="91440" bIns="45720" rtlCol="0" anchor="t">
            <a:normAutofit/>
          </a:bodyPr>
          <a:lstStyle/>
          <a:p>
            <a:r>
              <a:rPr lang="en-US" dirty="0">
                <a:solidFill>
                  <a:srgbClr val="FFFFFF"/>
                </a:solidFill>
              </a:rPr>
              <a:t>EVERYONE HAS A STORY</a:t>
            </a:r>
          </a:p>
        </p:txBody>
      </p:sp>
      <p:sp>
        <p:nvSpPr>
          <p:cNvPr id="3" name="Subtitle 2">
            <a:extLst>
              <a:ext uri="{FF2B5EF4-FFF2-40B4-BE49-F238E27FC236}">
                <a16:creationId xmlns:a16="http://schemas.microsoft.com/office/drawing/2014/main" id="{ACFB71E2-BC26-1744-AA1A-9E8CBE6F5526}"/>
              </a:ext>
            </a:extLst>
          </p:cNvPr>
          <p:cNvSpPr>
            <a:spLocks noGrp="1"/>
          </p:cNvSpPr>
          <p:nvPr>
            <p:ph type="subTitle" idx="1"/>
          </p:nvPr>
        </p:nvSpPr>
        <p:spPr>
          <a:xfrm>
            <a:off x="766761" y="1741579"/>
            <a:ext cx="10917848" cy="1357406"/>
          </a:xfrm>
        </p:spPr>
        <p:txBody>
          <a:bodyPr vert="horz" lIns="91440" tIns="45720" rIns="91440" bIns="45720" rtlCol="0" anchor="t">
            <a:normAutofit/>
          </a:bodyPr>
          <a:lstStyle/>
          <a:p>
            <a:pPr>
              <a:lnSpc>
                <a:spcPct val="100000"/>
              </a:lnSpc>
            </a:pPr>
            <a:r>
              <a:rPr lang="en-US" sz="3100" b="1" dirty="0">
                <a:solidFill>
                  <a:srgbClr val="FFFFFF"/>
                </a:solidFill>
              </a:rPr>
              <a:t>A Qualitative Examination of the Homeless Experience in the City of Los Angeles: Toward Tailored Solutions</a:t>
            </a:r>
          </a:p>
          <a:p>
            <a:pPr>
              <a:lnSpc>
                <a:spcPct val="100000"/>
              </a:lnSpc>
            </a:pPr>
            <a:endParaRPr lang="en-US" sz="1600" dirty="0">
              <a:solidFill>
                <a:srgbClr val="FFFFFF"/>
              </a:solidFill>
            </a:endParaRPr>
          </a:p>
        </p:txBody>
      </p:sp>
      <p:cxnSp>
        <p:nvCxnSpPr>
          <p:cNvPr id="14" name="Straight Connector 13">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4677C50E-C063-4DCB-9556-C4347F051AE6}"/>
              </a:ext>
            </a:extLst>
          </p:cNvPr>
          <p:cNvSpPr txBox="1">
            <a:spLocks/>
          </p:cNvSpPr>
          <p:nvPr/>
        </p:nvSpPr>
        <p:spPr>
          <a:xfrm>
            <a:off x="2654333" y="3457933"/>
            <a:ext cx="5911250" cy="2201322"/>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b">
            <a:noAutofit/>
          </a:bodyPr>
          <a:lst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dk1"/>
                </a:solidFill>
                <a:latin typeface="+mn-lt"/>
                <a:ea typeface="+mn-ea"/>
                <a:cs typeface="+mn-cs"/>
              </a:defRPr>
            </a:lvl1pPr>
            <a:lvl2pPr marL="457200" indent="0" algn="ctr" defTabSz="914400" rtl="0" eaLnBrk="1" latinLnBrk="0" hangingPunct="1">
              <a:lnSpc>
                <a:spcPct val="11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11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11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11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ctr">
              <a:lnSpc>
                <a:spcPct val="90000"/>
              </a:lnSpc>
            </a:pPr>
            <a:r>
              <a:rPr lang="en-US" b="1" dirty="0">
                <a:solidFill>
                  <a:schemeClr val="tx1"/>
                </a:solidFill>
                <a:latin typeface="+mj-lt"/>
              </a:rPr>
              <a:t>Phase 1 Findings  &amp; Next Steps </a:t>
            </a:r>
          </a:p>
          <a:p>
            <a:pPr algn="ctr">
              <a:lnSpc>
                <a:spcPct val="90000"/>
              </a:lnSpc>
            </a:pPr>
            <a:r>
              <a:rPr lang="en-US" b="1" dirty="0">
                <a:solidFill>
                  <a:schemeClr val="tx1"/>
                </a:solidFill>
                <a:latin typeface="+mj-lt"/>
              </a:rPr>
              <a:t>Presented to the Homeless Strategy Committee</a:t>
            </a:r>
          </a:p>
          <a:p>
            <a:pPr algn="ctr">
              <a:lnSpc>
                <a:spcPct val="90000"/>
              </a:lnSpc>
            </a:pPr>
            <a:r>
              <a:rPr lang="en-US" sz="1600" b="1" dirty="0">
                <a:solidFill>
                  <a:schemeClr val="tx1"/>
                </a:solidFill>
                <a:latin typeface="+mj-lt"/>
              </a:rPr>
              <a:t> ~</a:t>
            </a:r>
          </a:p>
          <a:p>
            <a:pPr algn="ctr">
              <a:lnSpc>
                <a:spcPct val="90000"/>
              </a:lnSpc>
            </a:pPr>
            <a:r>
              <a:rPr lang="en-US" sz="1600" b="1" dirty="0">
                <a:solidFill>
                  <a:schemeClr val="tx1"/>
                </a:solidFill>
                <a:latin typeface="+mj-lt"/>
              </a:rPr>
              <a:t>Dr. Cheryl Grills</a:t>
            </a:r>
          </a:p>
          <a:p>
            <a:pPr algn="ctr">
              <a:lnSpc>
                <a:spcPct val="90000"/>
              </a:lnSpc>
            </a:pPr>
            <a:r>
              <a:rPr lang="en-US" sz="1600" b="1" dirty="0">
                <a:solidFill>
                  <a:schemeClr val="tx1"/>
                </a:solidFill>
                <a:latin typeface="+mj-lt"/>
              </a:rPr>
              <a:t>Dr. Elia De La Cruz Toledo He</a:t>
            </a:r>
          </a:p>
          <a:p>
            <a:pPr algn="ctr">
              <a:lnSpc>
                <a:spcPct val="90000"/>
              </a:lnSpc>
            </a:pPr>
            <a:r>
              <a:rPr lang="en-US" sz="1600" b="1" dirty="0">
                <a:solidFill>
                  <a:schemeClr val="tx1"/>
                </a:solidFill>
                <a:latin typeface="+mj-lt"/>
              </a:rPr>
              <a:t>Dr. Riley Sohail</a:t>
            </a:r>
          </a:p>
          <a:p>
            <a:pPr algn="ctr">
              <a:lnSpc>
                <a:spcPct val="90000"/>
              </a:lnSpc>
            </a:pPr>
            <a:r>
              <a:rPr lang="en-US" sz="1600" b="1" dirty="0">
                <a:solidFill>
                  <a:schemeClr val="tx1"/>
                </a:solidFill>
                <a:latin typeface="+mj-lt"/>
              </a:rPr>
              <a:t> February 12, 2026</a:t>
            </a:r>
            <a:endParaRPr lang="en-US" sz="1200" b="1" dirty="0">
              <a:solidFill>
                <a:schemeClr val="tx1"/>
              </a:solidFill>
              <a:latin typeface="+mj-lt"/>
            </a:endParaRPr>
          </a:p>
        </p:txBody>
      </p:sp>
      <p:pic>
        <p:nvPicPr>
          <p:cNvPr id="7" name="Picture 6">
            <a:extLst>
              <a:ext uri="{FF2B5EF4-FFF2-40B4-BE49-F238E27FC236}">
                <a16:creationId xmlns:a16="http://schemas.microsoft.com/office/drawing/2014/main" id="{956C78E2-0990-6584-FE73-2FDA63F39C10}"/>
              </a:ext>
            </a:extLst>
          </p:cNvPr>
          <p:cNvPicPr>
            <a:picLocks noChangeAspect="1"/>
          </p:cNvPicPr>
          <p:nvPr/>
        </p:nvPicPr>
        <p:blipFill>
          <a:blip r:embed="rId3"/>
          <a:srcRect/>
          <a:stretch/>
        </p:blipFill>
        <p:spPr>
          <a:xfrm>
            <a:off x="1339331" y="6161058"/>
            <a:ext cx="1010969" cy="380223"/>
          </a:xfrm>
          <a:prstGeom prst="rect">
            <a:avLst/>
          </a:prstGeom>
          <a:ln>
            <a:noFill/>
          </a:ln>
        </p:spPr>
      </p:pic>
      <p:pic>
        <p:nvPicPr>
          <p:cNvPr id="8" name="image2.png">
            <a:extLst>
              <a:ext uri="{FF2B5EF4-FFF2-40B4-BE49-F238E27FC236}">
                <a16:creationId xmlns:a16="http://schemas.microsoft.com/office/drawing/2014/main" id="{11FCC8BF-C018-B5C3-2920-7DCC691DE1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4333" y="5795386"/>
            <a:ext cx="476055" cy="446733"/>
          </a:xfrm>
          <a:prstGeom prst="rect">
            <a:avLst/>
          </a:prstGeom>
          <a:effectLst>
            <a:innerShdw blurRad="68487">
              <a:schemeClr val="bg1">
                <a:lumMod val="65000"/>
              </a:schemeClr>
            </a:innerShdw>
          </a:effectLst>
        </p:spPr>
      </p:pic>
      <p:sp>
        <p:nvSpPr>
          <p:cNvPr id="9" name="Title 1">
            <a:extLst>
              <a:ext uri="{FF2B5EF4-FFF2-40B4-BE49-F238E27FC236}">
                <a16:creationId xmlns:a16="http://schemas.microsoft.com/office/drawing/2014/main" id="{F9205027-ACC7-A64A-4C0C-01D2B4505161}"/>
              </a:ext>
            </a:extLst>
          </p:cNvPr>
          <p:cNvSpPr txBox="1">
            <a:spLocks/>
          </p:cNvSpPr>
          <p:nvPr/>
        </p:nvSpPr>
        <p:spPr>
          <a:xfrm>
            <a:off x="2221090" y="6121876"/>
            <a:ext cx="1358039" cy="437304"/>
          </a:xfrm>
          <a:prstGeom prst="rect">
            <a:avLst/>
          </a:prstGeom>
          <a:noFill/>
          <a:effectLst>
            <a:outerShdw blurRad="63500" sx="102000" sy="102000" algn="ctr" rotWithShape="0">
              <a:prstClr val="black">
                <a:alpha val="40000"/>
              </a:prstClr>
            </a:outerShdw>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00" b="1" dirty="0">
                <a:solidFill>
                  <a:schemeClr val="tx1">
                    <a:lumMod val="85000"/>
                    <a:lumOff val="15000"/>
                  </a:schemeClr>
                </a:solidFill>
                <a:latin typeface="Gurmukhi Sangam MN" pitchFamily="2" charset="0"/>
                <a:ea typeface="ADLaM Display" panose="02010000000000000000" pitchFamily="2" charset="77"/>
                <a:cs typeface="Gurmukhi Sangam MN" pitchFamily="2" charset="0"/>
              </a:rPr>
              <a:t>Psychology Applied Research Center</a:t>
            </a:r>
          </a:p>
        </p:txBody>
      </p:sp>
      <p:sp>
        <p:nvSpPr>
          <p:cNvPr id="11" name="Freeform 8">
            <a:extLst>
              <a:ext uri="{FF2B5EF4-FFF2-40B4-BE49-F238E27FC236}">
                <a16:creationId xmlns:a16="http://schemas.microsoft.com/office/drawing/2014/main" id="{50D9BFE5-4E12-400E-3A4F-C122F87CE4CD}"/>
              </a:ext>
            </a:extLst>
          </p:cNvPr>
          <p:cNvSpPr/>
          <p:nvPr/>
        </p:nvSpPr>
        <p:spPr>
          <a:xfrm>
            <a:off x="8217081" y="6047583"/>
            <a:ext cx="1380937" cy="585890"/>
          </a:xfrm>
          <a:custGeom>
            <a:avLst/>
            <a:gdLst/>
            <a:ahLst/>
            <a:cxnLst/>
            <a:rect l="l" t="t" r="r" b="b"/>
            <a:pathLst>
              <a:path w="1551930" h="634267">
                <a:moveTo>
                  <a:pt x="0" y="0"/>
                </a:moveTo>
                <a:lnTo>
                  <a:pt x="1551929" y="0"/>
                </a:lnTo>
                <a:lnTo>
                  <a:pt x="1551929" y="634267"/>
                </a:lnTo>
                <a:lnTo>
                  <a:pt x="0" y="63426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7">
            <a:extLst>
              <a:ext uri="{FF2B5EF4-FFF2-40B4-BE49-F238E27FC236}">
                <a16:creationId xmlns:a16="http://schemas.microsoft.com/office/drawing/2014/main" id="{442D0892-9948-30AC-9909-70C26816D0EC}"/>
              </a:ext>
            </a:extLst>
          </p:cNvPr>
          <p:cNvSpPr/>
          <p:nvPr/>
        </p:nvSpPr>
        <p:spPr>
          <a:xfrm>
            <a:off x="6466367" y="5975974"/>
            <a:ext cx="1380937" cy="565307"/>
          </a:xfrm>
          <a:custGeom>
            <a:avLst/>
            <a:gdLst/>
            <a:ahLst/>
            <a:cxnLst/>
            <a:rect l="l" t="t" r="r" b="b"/>
            <a:pathLst>
              <a:path w="1546204" h="485083">
                <a:moveTo>
                  <a:pt x="0" y="0"/>
                </a:moveTo>
                <a:lnTo>
                  <a:pt x="1546203" y="0"/>
                </a:lnTo>
                <a:lnTo>
                  <a:pt x="1546203" y="485084"/>
                </a:lnTo>
                <a:lnTo>
                  <a:pt x="0" y="4850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Freeform 10">
            <a:extLst>
              <a:ext uri="{FF2B5EF4-FFF2-40B4-BE49-F238E27FC236}">
                <a16:creationId xmlns:a16="http://schemas.microsoft.com/office/drawing/2014/main" id="{36A7A36F-E4A9-E8C2-9DC7-292E80869BA4}"/>
              </a:ext>
            </a:extLst>
          </p:cNvPr>
          <p:cNvSpPr/>
          <p:nvPr/>
        </p:nvSpPr>
        <p:spPr>
          <a:xfrm>
            <a:off x="5302721" y="6170004"/>
            <a:ext cx="1249607" cy="509049"/>
          </a:xfrm>
          <a:custGeom>
            <a:avLst/>
            <a:gdLst/>
            <a:ahLst/>
            <a:cxnLst/>
            <a:rect l="l" t="t" r="r" b="b"/>
            <a:pathLst>
              <a:path w="992850" h="992850">
                <a:moveTo>
                  <a:pt x="0" y="0"/>
                </a:moveTo>
                <a:lnTo>
                  <a:pt x="992850" y="0"/>
                </a:lnTo>
                <a:lnTo>
                  <a:pt x="992850" y="992850"/>
                </a:lnTo>
                <a:lnTo>
                  <a:pt x="0" y="99285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9">
            <a:extLst>
              <a:ext uri="{FF2B5EF4-FFF2-40B4-BE49-F238E27FC236}">
                <a16:creationId xmlns:a16="http://schemas.microsoft.com/office/drawing/2014/main" id="{2754C24E-C02D-FF6A-921C-88433D55C692}"/>
              </a:ext>
            </a:extLst>
          </p:cNvPr>
          <p:cNvSpPr/>
          <p:nvPr/>
        </p:nvSpPr>
        <p:spPr>
          <a:xfrm>
            <a:off x="10020728" y="6028784"/>
            <a:ext cx="1663881" cy="623487"/>
          </a:xfrm>
          <a:custGeom>
            <a:avLst/>
            <a:gdLst/>
            <a:ahLst/>
            <a:cxnLst/>
            <a:rect l="l" t="t" r="r" b="b"/>
            <a:pathLst>
              <a:path w="1869910" h="674968">
                <a:moveTo>
                  <a:pt x="0" y="0"/>
                </a:moveTo>
                <a:lnTo>
                  <a:pt x="1869910" y="0"/>
                </a:lnTo>
                <a:lnTo>
                  <a:pt x="1869910" y="674968"/>
                </a:lnTo>
                <a:lnTo>
                  <a:pt x="0" y="674968"/>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76EED59A-FE10-2187-F675-574583CE6191}"/>
              </a:ext>
            </a:extLst>
          </p:cNvPr>
          <p:cNvSpPr txBox="1"/>
          <p:nvPr/>
        </p:nvSpPr>
        <p:spPr>
          <a:xfrm>
            <a:off x="-356839" y="1115122"/>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63247892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62C87-10F0-DE98-4C05-6A22A7E6201F}"/>
              </a:ext>
            </a:extLst>
          </p:cNvPr>
          <p:cNvSpPr>
            <a:spLocks noGrp="1"/>
          </p:cNvSpPr>
          <p:nvPr>
            <p:ph type="title"/>
          </p:nvPr>
        </p:nvSpPr>
        <p:spPr/>
        <p:txBody>
          <a:bodyPr/>
          <a:lstStyle/>
          <a:p>
            <a:r>
              <a:rPr lang="en-US" b="1" dirty="0"/>
              <a:t>Downward path</a:t>
            </a:r>
            <a:r>
              <a:rPr lang="en-US" dirty="0"/>
              <a:t>: *</a:t>
            </a:r>
            <a:r>
              <a:rPr lang="en-US" dirty="0" err="1"/>
              <a:t>Sherry’S</a:t>
            </a:r>
            <a:r>
              <a:rPr lang="en-US" dirty="0"/>
              <a:t> STORY </a:t>
            </a:r>
          </a:p>
        </p:txBody>
      </p:sp>
      <p:sp>
        <p:nvSpPr>
          <p:cNvPr id="3" name="Content Placeholder 2">
            <a:extLst>
              <a:ext uri="{FF2B5EF4-FFF2-40B4-BE49-F238E27FC236}">
                <a16:creationId xmlns:a16="http://schemas.microsoft.com/office/drawing/2014/main" id="{EC6CEF6B-4346-41B7-E065-E473B94D69F8}"/>
              </a:ext>
            </a:extLst>
          </p:cNvPr>
          <p:cNvSpPr>
            <a:spLocks noGrp="1"/>
          </p:cNvSpPr>
          <p:nvPr>
            <p:ph idx="1"/>
          </p:nvPr>
        </p:nvSpPr>
        <p:spPr>
          <a:xfrm>
            <a:off x="700635" y="2573696"/>
            <a:ext cx="6814590" cy="2062313"/>
          </a:xfrm>
        </p:spPr>
        <p:txBody>
          <a:bodyPr vert="horz" lIns="91440" tIns="45720" rIns="91440" bIns="45720" rtlCol="0" anchor="t">
            <a:normAutofit/>
          </a:bodyPr>
          <a:lstStyle/>
          <a:p>
            <a:r>
              <a:rPr lang="en-US" b="1" dirty="0">
                <a:latin typeface="+mj-lt"/>
              </a:rPr>
              <a:t>Loss of income leads to loss of resources</a:t>
            </a:r>
            <a:r>
              <a:rPr lang="en-US" dirty="0">
                <a:latin typeface="+mj-lt"/>
              </a:rPr>
              <a:t>: car, healthcare, and eventually, housing. Coupled with housing and cost of living, in a crescendo, one loss triggers another. </a:t>
            </a:r>
          </a:p>
          <a:p>
            <a:r>
              <a:rPr lang="en-US" dirty="0">
                <a:latin typeface="+mj-lt"/>
              </a:rPr>
              <a:t>Sherry is now in interim housing but has </a:t>
            </a:r>
            <a:r>
              <a:rPr lang="en-US" b="1" dirty="0">
                <a:latin typeface="+mj-lt"/>
              </a:rPr>
              <a:t>little faith in the system </a:t>
            </a:r>
            <a:r>
              <a:rPr lang="en-US" dirty="0">
                <a:latin typeface="+mj-lt"/>
              </a:rPr>
              <a:t>due to the living conditions and fragmented services.</a:t>
            </a:r>
            <a:endParaRPr lang="en-US" dirty="0"/>
          </a:p>
          <a:p>
            <a:endParaRPr lang="en-US" dirty="0">
              <a:latin typeface="+mj-lt"/>
            </a:endParaRPr>
          </a:p>
        </p:txBody>
      </p:sp>
      <p:sp>
        <p:nvSpPr>
          <p:cNvPr id="8" name="Slide Number Placeholder 7">
            <a:extLst>
              <a:ext uri="{FF2B5EF4-FFF2-40B4-BE49-F238E27FC236}">
                <a16:creationId xmlns:a16="http://schemas.microsoft.com/office/drawing/2014/main" id="{04FB5DB0-6479-EE40-1BC6-68D3507E8674}"/>
              </a:ext>
            </a:extLst>
          </p:cNvPr>
          <p:cNvSpPr>
            <a:spLocks noGrp="1"/>
          </p:cNvSpPr>
          <p:nvPr>
            <p:ph type="sldNum" sz="quarter" idx="12"/>
          </p:nvPr>
        </p:nvSpPr>
        <p:spPr/>
        <p:txBody>
          <a:bodyPr/>
          <a:lstStyle/>
          <a:p>
            <a:fld id="{87E7843D-FF13-4365-9478-9625B70A2705}" type="slidenum">
              <a:rPr lang="en-US" smtClean="0"/>
              <a:t>10</a:t>
            </a:fld>
            <a:endParaRPr lang="en-US"/>
          </a:p>
        </p:txBody>
      </p:sp>
      <p:sp>
        <p:nvSpPr>
          <p:cNvPr id="4" name="Rounded Rectangle 3">
            <a:extLst>
              <a:ext uri="{FF2B5EF4-FFF2-40B4-BE49-F238E27FC236}">
                <a16:creationId xmlns:a16="http://schemas.microsoft.com/office/drawing/2014/main" id="{46C209BF-7EF7-FC80-C4AD-F1F648104533}"/>
              </a:ext>
            </a:extLst>
          </p:cNvPr>
          <p:cNvSpPr/>
          <p:nvPr/>
        </p:nvSpPr>
        <p:spPr>
          <a:xfrm>
            <a:off x="7746821" y="1597536"/>
            <a:ext cx="3890403" cy="4346064"/>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 name="TextBox 4">
            <a:extLst>
              <a:ext uri="{FF2B5EF4-FFF2-40B4-BE49-F238E27FC236}">
                <a16:creationId xmlns:a16="http://schemas.microsoft.com/office/drawing/2014/main" id="{552FE1FA-6D16-1A00-CE9D-1C4060E7C0FD}"/>
              </a:ext>
            </a:extLst>
          </p:cNvPr>
          <p:cNvSpPr txBox="1"/>
          <p:nvPr/>
        </p:nvSpPr>
        <p:spPr>
          <a:xfrm>
            <a:off x="7939422" y="1938078"/>
            <a:ext cx="3505200" cy="3785652"/>
          </a:xfrm>
          <a:prstGeom prst="rect">
            <a:avLst/>
          </a:prstGeom>
          <a:noFill/>
        </p:spPr>
        <p:txBody>
          <a:bodyPr wrap="square">
            <a:spAutoFit/>
          </a:bodyPr>
          <a:lstStyle/>
          <a:p>
            <a:r>
              <a:rPr lang="en-US" sz="2000" i="1" dirty="0"/>
              <a:t>“[The public thinks] everyone is lazy, and that they want to be homeless because they aren't trying to find work, they aren't…you know, pulling up their bootstraps, quote-unquote, you know, and we just aren't trying hard some of us. Some of us are trying, and we're just… we just have doors continuously being shut in our faces. Not everyone is a drug addict.” (Sherry)</a:t>
            </a:r>
          </a:p>
        </p:txBody>
      </p:sp>
    </p:spTree>
    <p:extLst>
      <p:ext uri="{BB962C8B-B14F-4D97-AF65-F5344CB8AC3E}">
        <p14:creationId xmlns:p14="http://schemas.microsoft.com/office/powerpoint/2010/main" val="117789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52CB2-8077-A824-69A0-442F92D0A89A}"/>
              </a:ext>
            </a:extLst>
          </p:cNvPr>
          <p:cNvSpPr>
            <a:spLocks noGrp="1"/>
          </p:cNvSpPr>
          <p:nvPr>
            <p:ph type="title"/>
          </p:nvPr>
        </p:nvSpPr>
        <p:spPr/>
        <p:txBody>
          <a:bodyPr/>
          <a:lstStyle/>
          <a:p>
            <a:r>
              <a:rPr lang="en-US" b="1" dirty="0"/>
              <a:t>THE PERFECT STORM</a:t>
            </a:r>
            <a:r>
              <a:rPr lang="en-US" dirty="0"/>
              <a:t>: *Janet’s story</a:t>
            </a:r>
          </a:p>
        </p:txBody>
      </p:sp>
      <p:sp>
        <p:nvSpPr>
          <p:cNvPr id="5" name="Rounded Rectangle 4">
            <a:extLst>
              <a:ext uri="{FF2B5EF4-FFF2-40B4-BE49-F238E27FC236}">
                <a16:creationId xmlns:a16="http://schemas.microsoft.com/office/drawing/2014/main" id="{02BC2408-5D7A-2E78-99C7-4E7E82FC0354}"/>
              </a:ext>
            </a:extLst>
          </p:cNvPr>
          <p:cNvSpPr/>
          <p:nvPr/>
        </p:nvSpPr>
        <p:spPr>
          <a:xfrm>
            <a:off x="600634" y="2697915"/>
            <a:ext cx="10990732" cy="3847851"/>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 name="Content Placeholder 2">
            <a:extLst>
              <a:ext uri="{FF2B5EF4-FFF2-40B4-BE49-F238E27FC236}">
                <a16:creationId xmlns:a16="http://schemas.microsoft.com/office/drawing/2014/main" id="{3F486EF0-2607-C489-9168-9471B5D3F592}"/>
              </a:ext>
            </a:extLst>
          </p:cNvPr>
          <p:cNvSpPr>
            <a:spLocks noGrp="1"/>
          </p:cNvSpPr>
          <p:nvPr>
            <p:ph idx="1"/>
          </p:nvPr>
        </p:nvSpPr>
        <p:spPr>
          <a:xfrm>
            <a:off x="600634" y="1944142"/>
            <a:ext cx="10691265" cy="765657"/>
          </a:xfrm>
        </p:spPr>
        <p:txBody>
          <a:bodyPr>
            <a:noAutofit/>
          </a:bodyPr>
          <a:lstStyle/>
          <a:p>
            <a:r>
              <a:rPr lang="en-US" dirty="0">
                <a:latin typeface="+mj-lt"/>
              </a:rPr>
              <a:t>Multiple crises co-occur or happen in rapid succession</a:t>
            </a:r>
          </a:p>
          <a:p>
            <a:pPr marL="0" indent="0">
              <a:buNone/>
            </a:pPr>
            <a:endParaRPr lang="en-US" sz="100" dirty="0">
              <a:latin typeface="+mj-lt"/>
            </a:endParaRPr>
          </a:p>
          <a:p>
            <a:pPr marL="0" indent="0">
              <a:buNone/>
            </a:pPr>
            <a:endParaRPr lang="en-US" dirty="0">
              <a:latin typeface="+mj-lt"/>
            </a:endParaRPr>
          </a:p>
        </p:txBody>
      </p:sp>
      <p:sp>
        <p:nvSpPr>
          <p:cNvPr id="6" name="Slide Number Placeholder 5">
            <a:extLst>
              <a:ext uri="{FF2B5EF4-FFF2-40B4-BE49-F238E27FC236}">
                <a16:creationId xmlns:a16="http://schemas.microsoft.com/office/drawing/2014/main" id="{BC666BA1-2B8C-A021-4FE5-629448DB25DC}"/>
              </a:ext>
            </a:extLst>
          </p:cNvPr>
          <p:cNvSpPr>
            <a:spLocks noGrp="1"/>
          </p:cNvSpPr>
          <p:nvPr>
            <p:ph type="sldNum" sz="quarter" idx="12"/>
          </p:nvPr>
        </p:nvSpPr>
        <p:spPr/>
        <p:txBody>
          <a:bodyPr/>
          <a:lstStyle/>
          <a:p>
            <a:fld id="{87E7843D-FF13-4365-9478-9625B70A2705}" type="slidenum">
              <a:rPr lang="en-US" smtClean="0"/>
              <a:t>11</a:t>
            </a:fld>
            <a:endParaRPr lang="en-US"/>
          </a:p>
        </p:txBody>
      </p:sp>
      <p:sp>
        <p:nvSpPr>
          <p:cNvPr id="4" name="Rounded Rectangle 3">
            <a:extLst>
              <a:ext uri="{FF2B5EF4-FFF2-40B4-BE49-F238E27FC236}">
                <a16:creationId xmlns:a16="http://schemas.microsoft.com/office/drawing/2014/main" id="{EE27A1E5-99E9-6D28-6106-5E84A2302429}"/>
              </a:ext>
            </a:extLst>
          </p:cNvPr>
          <p:cNvSpPr/>
          <p:nvPr/>
        </p:nvSpPr>
        <p:spPr>
          <a:xfrm>
            <a:off x="7246579" y="1612009"/>
            <a:ext cx="4328847" cy="1686035"/>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sz="1400"/>
          </a:p>
        </p:txBody>
      </p:sp>
      <p:sp>
        <p:nvSpPr>
          <p:cNvPr id="7" name="TextBox 6">
            <a:extLst>
              <a:ext uri="{FF2B5EF4-FFF2-40B4-BE49-F238E27FC236}">
                <a16:creationId xmlns:a16="http://schemas.microsoft.com/office/drawing/2014/main" id="{73579DCD-43DB-DC47-C1BD-2F63361A26EC}"/>
              </a:ext>
            </a:extLst>
          </p:cNvPr>
          <p:cNvSpPr txBox="1"/>
          <p:nvPr/>
        </p:nvSpPr>
        <p:spPr>
          <a:xfrm>
            <a:off x="7434824" y="1654807"/>
            <a:ext cx="3952356" cy="1600438"/>
          </a:xfrm>
          <a:prstGeom prst="rect">
            <a:avLst/>
          </a:prstGeom>
          <a:noFill/>
        </p:spPr>
        <p:txBody>
          <a:bodyPr wrap="square">
            <a:spAutoFit/>
          </a:bodyPr>
          <a:lstStyle/>
          <a:p>
            <a:r>
              <a:rPr lang="en-US" sz="1400" i="1" dirty="0">
                <a:latin typeface="Georgia" panose="02040502050405020303" pitchFamily="18" charset="0"/>
              </a:rPr>
              <a:t>“So not all of us that are in shelters are there for drugs or things like that. It's just an unfortunate situation. ….It's like I thought I'd be married forever, and I would die with my husband, but he had a massive heart attack….. And we lived an amazing life before and I handled things not right.” (Janet)</a:t>
            </a:r>
          </a:p>
        </p:txBody>
      </p:sp>
      <p:sp>
        <p:nvSpPr>
          <p:cNvPr id="8" name="Content Placeholder 2">
            <a:extLst>
              <a:ext uri="{FF2B5EF4-FFF2-40B4-BE49-F238E27FC236}">
                <a16:creationId xmlns:a16="http://schemas.microsoft.com/office/drawing/2014/main" id="{C13C7CEE-F98E-2E08-8BA2-6826A3524A10}"/>
              </a:ext>
            </a:extLst>
          </p:cNvPr>
          <p:cNvSpPr txBox="1">
            <a:spLocks/>
          </p:cNvSpPr>
          <p:nvPr/>
        </p:nvSpPr>
        <p:spPr>
          <a:xfrm>
            <a:off x="615394" y="2887331"/>
            <a:ext cx="11137991" cy="4412208"/>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mj-lt"/>
              </a:rPr>
              <a:t>This is what happened to Janet:</a:t>
            </a:r>
          </a:p>
          <a:p>
            <a:pPr marL="0" indent="0">
              <a:buFont typeface="Arial" panose="020B0604020202020204" pitchFamily="34" charset="0"/>
              <a:buNone/>
            </a:pPr>
            <a:endParaRPr lang="en-US" sz="100" dirty="0">
              <a:latin typeface="+mj-lt"/>
            </a:endParaRPr>
          </a:p>
          <a:p>
            <a:pPr lvl="1"/>
            <a:r>
              <a:rPr lang="en-US" dirty="0">
                <a:latin typeface="+mj-lt"/>
              </a:rPr>
              <a:t>Her husband had a massive heart attack and passed – with no life insurance. </a:t>
            </a:r>
          </a:p>
          <a:p>
            <a:pPr lvl="1"/>
            <a:r>
              <a:rPr lang="en-US" dirty="0">
                <a:latin typeface="+mj-lt"/>
              </a:rPr>
              <a:t>Janet discovered she owed over 1 million dollars and taxes &amp; was the sole provider for 5 children. </a:t>
            </a:r>
          </a:p>
          <a:p>
            <a:pPr lvl="1"/>
            <a:r>
              <a:rPr lang="en-US" dirty="0">
                <a:latin typeface="+mj-lt"/>
              </a:rPr>
              <a:t>Janet began to drink excessively and got three DUIs, landing in prison.</a:t>
            </a:r>
          </a:p>
          <a:p>
            <a:pPr lvl="1"/>
            <a:r>
              <a:rPr lang="en-US" dirty="0">
                <a:latin typeface="+mj-lt"/>
              </a:rPr>
              <a:t>She moved to California in shame and ended up renting an apartment with a stranger she met working a part-time job. </a:t>
            </a:r>
          </a:p>
          <a:p>
            <a:pPr lvl="1"/>
            <a:r>
              <a:rPr lang="en-US" dirty="0">
                <a:latin typeface="+mj-lt"/>
              </a:rPr>
              <a:t>Janet fell ill and was still working, selling items online and struggling to make ends meet. </a:t>
            </a:r>
          </a:p>
          <a:p>
            <a:pPr lvl="1"/>
            <a:r>
              <a:rPr lang="en-US" dirty="0">
                <a:latin typeface="+mj-lt"/>
              </a:rPr>
              <a:t>One day, Janet discovered that her roommate was secretly filming her in the bathroom. </a:t>
            </a:r>
          </a:p>
          <a:p>
            <a:pPr lvl="1"/>
            <a:r>
              <a:rPr lang="en-US" dirty="0">
                <a:latin typeface="+mj-lt"/>
              </a:rPr>
              <a:t>Janet fled and from then, entered the shelter system, too traumatized to ask for help from friends. </a:t>
            </a:r>
          </a:p>
          <a:p>
            <a:endParaRPr lang="en-US" dirty="0">
              <a:latin typeface="+mj-lt"/>
            </a:endParaRPr>
          </a:p>
          <a:p>
            <a:endParaRPr lang="en-US" dirty="0">
              <a:latin typeface="+mj-lt"/>
            </a:endParaRPr>
          </a:p>
        </p:txBody>
      </p:sp>
    </p:spTree>
    <p:extLst>
      <p:ext uri="{BB962C8B-B14F-4D97-AF65-F5344CB8AC3E}">
        <p14:creationId xmlns:p14="http://schemas.microsoft.com/office/powerpoint/2010/main" val="217076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7" grpId="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D6E1DDB9-3BB6-9835-E5FB-4150464392A2}"/>
              </a:ext>
            </a:extLst>
          </p:cNvPr>
          <p:cNvSpPr/>
          <p:nvPr/>
        </p:nvSpPr>
        <p:spPr>
          <a:xfrm>
            <a:off x="600634" y="2775972"/>
            <a:ext cx="10990732" cy="3847851"/>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 name="Title 1">
            <a:extLst>
              <a:ext uri="{FF2B5EF4-FFF2-40B4-BE49-F238E27FC236}">
                <a16:creationId xmlns:a16="http://schemas.microsoft.com/office/drawing/2014/main" id="{377BFEFD-EEDE-61A3-4B7A-F47D7C148EAF}"/>
              </a:ext>
            </a:extLst>
          </p:cNvPr>
          <p:cNvSpPr>
            <a:spLocks noGrp="1"/>
          </p:cNvSpPr>
          <p:nvPr>
            <p:ph type="title"/>
          </p:nvPr>
        </p:nvSpPr>
        <p:spPr/>
        <p:txBody>
          <a:bodyPr>
            <a:normAutofit fontScale="90000"/>
          </a:bodyPr>
          <a:lstStyle/>
          <a:p>
            <a:r>
              <a:rPr lang="en-US" b="1" dirty="0"/>
              <a:t>PUSHED WITH NO NET</a:t>
            </a:r>
            <a:r>
              <a:rPr lang="en-US" dirty="0"/>
              <a:t>:</a:t>
            </a:r>
            <a:br>
              <a:rPr lang="en-US" dirty="0"/>
            </a:br>
            <a:r>
              <a:rPr lang="en-US" dirty="0"/>
              <a:t>*</a:t>
            </a:r>
            <a:r>
              <a:rPr lang="en-US" dirty="0" err="1"/>
              <a:t>Isaac’S</a:t>
            </a:r>
            <a:r>
              <a:rPr lang="en-US" dirty="0"/>
              <a:t> story </a:t>
            </a:r>
          </a:p>
        </p:txBody>
      </p:sp>
      <p:sp>
        <p:nvSpPr>
          <p:cNvPr id="3" name="Content Placeholder 2">
            <a:extLst>
              <a:ext uri="{FF2B5EF4-FFF2-40B4-BE49-F238E27FC236}">
                <a16:creationId xmlns:a16="http://schemas.microsoft.com/office/drawing/2014/main" id="{35BADAEC-FFED-2AE8-16F7-284FC8D28D31}"/>
              </a:ext>
            </a:extLst>
          </p:cNvPr>
          <p:cNvSpPr>
            <a:spLocks noGrp="1"/>
          </p:cNvSpPr>
          <p:nvPr>
            <p:ph idx="1"/>
          </p:nvPr>
        </p:nvSpPr>
        <p:spPr>
          <a:xfrm>
            <a:off x="649648" y="2385164"/>
            <a:ext cx="10605541" cy="482775"/>
          </a:xfrm>
        </p:spPr>
        <p:txBody>
          <a:bodyPr>
            <a:normAutofit/>
          </a:bodyPr>
          <a:lstStyle/>
          <a:p>
            <a:r>
              <a:rPr lang="en-US" dirty="0">
                <a:latin typeface="+mj-lt"/>
              </a:rPr>
              <a:t>When there is a systemic failure, vulnerability to homelessness rises.</a:t>
            </a:r>
          </a:p>
          <a:p>
            <a:pPr marL="457200" lvl="1" indent="0">
              <a:buNone/>
            </a:pPr>
            <a:endParaRPr lang="en-US" dirty="0">
              <a:latin typeface="+mj-lt"/>
            </a:endParaRPr>
          </a:p>
        </p:txBody>
      </p:sp>
      <p:sp>
        <p:nvSpPr>
          <p:cNvPr id="7" name="Rounded Rectangle 6">
            <a:extLst>
              <a:ext uri="{FF2B5EF4-FFF2-40B4-BE49-F238E27FC236}">
                <a16:creationId xmlns:a16="http://schemas.microsoft.com/office/drawing/2014/main" id="{2E629B91-DFF2-A73F-B023-FB96E71D5301}"/>
              </a:ext>
            </a:extLst>
          </p:cNvPr>
          <p:cNvSpPr/>
          <p:nvPr/>
        </p:nvSpPr>
        <p:spPr>
          <a:xfrm>
            <a:off x="5852598" y="1005017"/>
            <a:ext cx="5800725" cy="1390619"/>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 name="TextBox 5">
            <a:extLst>
              <a:ext uri="{FF2B5EF4-FFF2-40B4-BE49-F238E27FC236}">
                <a16:creationId xmlns:a16="http://schemas.microsoft.com/office/drawing/2014/main" id="{D3E95DDE-A675-2C27-D6FD-3EF029670006}"/>
              </a:ext>
            </a:extLst>
          </p:cNvPr>
          <p:cNvSpPr txBox="1"/>
          <p:nvPr/>
        </p:nvSpPr>
        <p:spPr>
          <a:xfrm>
            <a:off x="5922248" y="1113630"/>
            <a:ext cx="5661423" cy="1200329"/>
          </a:xfrm>
          <a:prstGeom prst="rect">
            <a:avLst/>
          </a:prstGeom>
          <a:noFill/>
        </p:spPr>
        <p:txBody>
          <a:bodyPr wrap="square" lIns="91440" tIns="45720" rIns="91440" bIns="45720" anchor="t">
            <a:spAutoFit/>
          </a:bodyPr>
          <a:lstStyle/>
          <a:p>
            <a:r>
              <a:rPr lang="en-US" i="1" dirty="0">
                <a:latin typeface="Georgia"/>
              </a:rPr>
              <a:t> “It’s hard to deal with the way the system is. When you deal with people, you have to prove that you’re hurt. They take you [through] so many hoops to get a benefit that you deserve.” Isaac</a:t>
            </a:r>
            <a:endParaRPr lang="en-US" b="1" i="1" dirty="0">
              <a:solidFill>
                <a:srgbClr val="C00000"/>
              </a:solidFill>
              <a:latin typeface="Georgia"/>
            </a:endParaRPr>
          </a:p>
        </p:txBody>
      </p:sp>
      <p:sp>
        <p:nvSpPr>
          <p:cNvPr id="8" name="Slide Number Placeholder 7">
            <a:extLst>
              <a:ext uri="{FF2B5EF4-FFF2-40B4-BE49-F238E27FC236}">
                <a16:creationId xmlns:a16="http://schemas.microsoft.com/office/drawing/2014/main" id="{E3C9B46F-0498-D6D5-6CEA-DEAD68F2C7DF}"/>
              </a:ext>
            </a:extLst>
          </p:cNvPr>
          <p:cNvSpPr>
            <a:spLocks noGrp="1"/>
          </p:cNvSpPr>
          <p:nvPr>
            <p:ph type="sldNum" sz="quarter" idx="12"/>
          </p:nvPr>
        </p:nvSpPr>
        <p:spPr/>
        <p:txBody>
          <a:bodyPr/>
          <a:lstStyle/>
          <a:p>
            <a:fld id="{87E7843D-FF13-4365-9478-9625B70A2705}" type="slidenum">
              <a:rPr lang="en-US" smtClean="0"/>
              <a:t>12</a:t>
            </a:fld>
            <a:endParaRPr lang="en-US"/>
          </a:p>
        </p:txBody>
      </p:sp>
      <p:sp>
        <p:nvSpPr>
          <p:cNvPr id="4" name="Content Placeholder 2">
            <a:extLst>
              <a:ext uri="{FF2B5EF4-FFF2-40B4-BE49-F238E27FC236}">
                <a16:creationId xmlns:a16="http://schemas.microsoft.com/office/drawing/2014/main" id="{1041C178-2DC6-1F78-A666-45A5484C0FC2}"/>
              </a:ext>
            </a:extLst>
          </p:cNvPr>
          <p:cNvSpPr txBox="1">
            <a:spLocks/>
          </p:cNvSpPr>
          <p:nvPr/>
        </p:nvSpPr>
        <p:spPr>
          <a:xfrm>
            <a:off x="786359" y="2955686"/>
            <a:ext cx="10605541" cy="347872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mj-lt"/>
              </a:rPr>
              <a:t>Meet Isaac: </a:t>
            </a:r>
          </a:p>
          <a:p>
            <a:pPr lvl="1"/>
            <a:r>
              <a:rPr lang="en-US" sz="2000" dirty="0">
                <a:latin typeface="+mj-lt"/>
              </a:rPr>
              <a:t>Isaac was a Navy veteran who struggled to find employment after returning from service. He was able to secure employment trucking but was injured on the job. </a:t>
            </a:r>
            <a:r>
              <a:rPr lang="en-US" sz="2000" b="1" dirty="0">
                <a:latin typeface="+mj-lt"/>
              </a:rPr>
              <a:t>His worker’s compensation was repeatedly cut off</a:t>
            </a:r>
            <a:r>
              <a:rPr lang="en-US" sz="2000" dirty="0">
                <a:latin typeface="+mj-lt"/>
              </a:rPr>
              <a:t>, in part due to delays in treatment and incorrect clearance to work. Unable to work or receive consistent income, he became homeless. </a:t>
            </a:r>
          </a:p>
          <a:p>
            <a:pPr lvl="1"/>
            <a:r>
              <a:rPr lang="en-US" sz="2000" dirty="0">
                <a:latin typeface="+mj-lt"/>
              </a:rPr>
              <a:t>He connected with VASH (a housing subsidy program) but spent </a:t>
            </a:r>
            <a:r>
              <a:rPr lang="en-US" sz="2000" b="1" dirty="0">
                <a:latin typeface="+mj-lt"/>
              </a:rPr>
              <a:t>nine more months </a:t>
            </a:r>
            <a:r>
              <a:rPr lang="en-US" sz="2000" dirty="0">
                <a:latin typeface="+mj-lt"/>
              </a:rPr>
              <a:t>in his van because worker’s compensation was not considered income for the program. </a:t>
            </a:r>
          </a:p>
          <a:p>
            <a:pPr lvl="1"/>
            <a:r>
              <a:rPr lang="en-US" sz="2000" dirty="0">
                <a:latin typeface="+mj-lt"/>
              </a:rPr>
              <a:t>His application for VA disability was denied, </a:t>
            </a:r>
            <a:r>
              <a:rPr lang="en-US" sz="2000" b="1" dirty="0">
                <a:latin typeface="+mj-lt"/>
              </a:rPr>
              <a:t>until 13 years later</a:t>
            </a:r>
            <a:r>
              <a:rPr lang="en-US" sz="2000" dirty="0">
                <a:latin typeface="+mj-lt"/>
              </a:rPr>
              <a:t>, when he finally learned how to share his story in a way that would fit on paper. This means he did not receive any disability pay for the 13 years that he could not work due to his service-related PTSD.</a:t>
            </a:r>
            <a:r>
              <a:rPr lang="en-US" dirty="0">
                <a:latin typeface="+mj-lt"/>
              </a:rPr>
              <a:t> </a:t>
            </a:r>
          </a:p>
          <a:p>
            <a:pPr lvl="1"/>
            <a:endParaRPr lang="en-US" dirty="0">
              <a:latin typeface="+mj-lt"/>
            </a:endParaRPr>
          </a:p>
        </p:txBody>
      </p:sp>
    </p:spTree>
    <p:extLst>
      <p:ext uri="{BB962C8B-B14F-4D97-AF65-F5344CB8AC3E}">
        <p14:creationId xmlns:p14="http://schemas.microsoft.com/office/powerpoint/2010/main" val="990064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build="p"/>
      <p:bldP spid="7" grpId="0" animBg="1"/>
      <p:bldP spid="6"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901B8-16ED-FCEE-D732-ACAE6636EEDA}"/>
              </a:ext>
            </a:extLst>
          </p:cNvPr>
          <p:cNvSpPr>
            <a:spLocks noGrp="1"/>
          </p:cNvSpPr>
          <p:nvPr>
            <p:ph type="title"/>
          </p:nvPr>
        </p:nvSpPr>
        <p:spPr>
          <a:xfrm>
            <a:off x="700635" y="914400"/>
            <a:ext cx="10691265" cy="648881"/>
          </a:xfrm>
          <a:solidFill>
            <a:schemeClr val="tx2">
              <a:lumMod val="20000"/>
              <a:lumOff val="80000"/>
            </a:schemeClr>
          </a:solidFill>
        </p:spPr>
        <p:txBody>
          <a:bodyPr>
            <a:normAutofit fontScale="90000"/>
          </a:bodyPr>
          <a:lstStyle/>
          <a:p>
            <a:r>
              <a:rPr lang="en-US" b="1" dirty="0"/>
              <a:t>no one-size-fits-all: Population Differences</a:t>
            </a:r>
          </a:p>
        </p:txBody>
      </p:sp>
      <p:sp>
        <p:nvSpPr>
          <p:cNvPr id="3" name="Content Placeholder 2">
            <a:extLst>
              <a:ext uri="{FF2B5EF4-FFF2-40B4-BE49-F238E27FC236}">
                <a16:creationId xmlns:a16="http://schemas.microsoft.com/office/drawing/2014/main" id="{8400390A-F9C9-DAE5-1609-165A0C33DFFA}"/>
              </a:ext>
            </a:extLst>
          </p:cNvPr>
          <p:cNvSpPr>
            <a:spLocks noGrp="1"/>
          </p:cNvSpPr>
          <p:nvPr>
            <p:ph idx="1"/>
          </p:nvPr>
        </p:nvSpPr>
        <p:spPr>
          <a:xfrm>
            <a:off x="700635" y="1751307"/>
            <a:ext cx="10691265" cy="4417017"/>
          </a:xfrm>
        </p:spPr>
        <p:txBody>
          <a:bodyPr>
            <a:normAutofit fontScale="92500" lnSpcReduction="10000"/>
          </a:bodyPr>
          <a:lstStyle/>
          <a:p>
            <a:r>
              <a:rPr lang="en-US" dirty="0">
                <a:latin typeface="+mj-lt"/>
              </a:rPr>
              <a:t>Intimate partner violence (IPV)/Domestic violence</a:t>
            </a:r>
          </a:p>
          <a:p>
            <a:pPr lvl="1"/>
            <a:r>
              <a:rPr lang="en-US" dirty="0">
                <a:latin typeface="+mj-lt"/>
              </a:rPr>
              <a:t>Perpetrators often isolate individuals and undermine their social and economic support systems </a:t>
            </a:r>
          </a:p>
          <a:p>
            <a:r>
              <a:rPr lang="en-US" dirty="0">
                <a:latin typeface="+mj-lt"/>
              </a:rPr>
              <a:t>Elders</a:t>
            </a:r>
          </a:p>
          <a:p>
            <a:pPr lvl="1"/>
            <a:r>
              <a:rPr lang="en-US" dirty="0">
                <a:latin typeface="+mj-lt"/>
              </a:rPr>
              <a:t>Adults over 50 make up nearly 40% of those needing shelter</a:t>
            </a:r>
          </a:p>
          <a:p>
            <a:pPr lvl="1"/>
            <a:r>
              <a:rPr lang="en-US" dirty="0">
                <a:latin typeface="+mj-lt"/>
              </a:rPr>
              <a:t>Supplemental Security Income and Social Security Disability Insurance are fixed, and often fail to meet rising rent costs</a:t>
            </a:r>
          </a:p>
          <a:p>
            <a:r>
              <a:rPr lang="en-US" dirty="0">
                <a:latin typeface="+mj-lt"/>
              </a:rPr>
              <a:t>Systems-involved youth and adults</a:t>
            </a:r>
          </a:p>
          <a:p>
            <a:pPr lvl="1"/>
            <a:r>
              <a:rPr lang="en-US" dirty="0">
                <a:latin typeface="+mj-lt"/>
              </a:rPr>
              <a:t>The transition out of the child welfare system or incarceration can be fraught with gaps in institutional support</a:t>
            </a:r>
          </a:p>
          <a:p>
            <a:r>
              <a:rPr lang="en-US" dirty="0">
                <a:latin typeface="+mj-lt"/>
              </a:rPr>
              <a:t>People with physical health/disability</a:t>
            </a:r>
          </a:p>
          <a:p>
            <a:r>
              <a:rPr lang="en-US" dirty="0">
                <a:latin typeface="+mj-lt"/>
              </a:rPr>
              <a:t>People with mental health &amp; substance-use disorders</a:t>
            </a:r>
          </a:p>
          <a:p>
            <a:r>
              <a:rPr lang="en-US" dirty="0">
                <a:latin typeface="+mj-lt"/>
              </a:rPr>
              <a:t>People with a cycle of behavioral health and trauma</a:t>
            </a:r>
          </a:p>
          <a:p>
            <a:pPr lvl="1"/>
            <a:r>
              <a:rPr lang="en-US" dirty="0">
                <a:latin typeface="+mj-lt"/>
              </a:rPr>
              <a:t>Trauma and stress from family and/or economic instability can trigger or exacerbate psychiatric symptoms</a:t>
            </a:r>
          </a:p>
        </p:txBody>
      </p:sp>
      <p:sp>
        <p:nvSpPr>
          <p:cNvPr id="4" name="Slide Number Placeholder 3">
            <a:extLst>
              <a:ext uri="{FF2B5EF4-FFF2-40B4-BE49-F238E27FC236}">
                <a16:creationId xmlns:a16="http://schemas.microsoft.com/office/drawing/2014/main" id="{DB063B3F-04BB-EDC9-365B-A808EBCC646E}"/>
              </a:ext>
            </a:extLst>
          </p:cNvPr>
          <p:cNvSpPr>
            <a:spLocks noGrp="1"/>
          </p:cNvSpPr>
          <p:nvPr>
            <p:ph type="sldNum" sz="quarter" idx="12"/>
          </p:nvPr>
        </p:nvSpPr>
        <p:spPr/>
        <p:txBody>
          <a:bodyPr/>
          <a:lstStyle/>
          <a:p>
            <a:fld id="{87E7843D-FF13-4365-9478-9625B70A2705}" type="slidenum">
              <a:rPr lang="en-US" smtClean="0"/>
              <a:t>13</a:t>
            </a:fld>
            <a:endParaRPr lang="en-US"/>
          </a:p>
        </p:txBody>
      </p:sp>
    </p:spTree>
    <p:extLst>
      <p:ext uri="{BB962C8B-B14F-4D97-AF65-F5344CB8AC3E}">
        <p14:creationId xmlns:p14="http://schemas.microsoft.com/office/powerpoint/2010/main" val="352265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8E39C10-7823-CFA5-3EAA-B0042573C336}"/>
              </a:ext>
            </a:extLst>
          </p:cNvPr>
          <p:cNvGrpSpPr/>
          <p:nvPr/>
        </p:nvGrpSpPr>
        <p:grpSpPr>
          <a:xfrm>
            <a:off x="609600" y="3215562"/>
            <a:ext cx="10981766" cy="2872527"/>
            <a:chOff x="762000" y="4220730"/>
            <a:chExt cx="10668000" cy="2119111"/>
          </a:xfrm>
          <a:effectLst/>
        </p:grpSpPr>
        <p:sp>
          <p:nvSpPr>
            <p:cNvPr id="4" name="Shape 14">
              <a:extLst>
                <a:ext uri="{FF2B5EF4-FFF2-40B4-BE49-F238E27FC236}">
                  <a16:creationId xmlns:a16="http://schemas.microsoft.com/office/drawing/2014/main" id="{ACD6137E-7137-0C29-4DE3-DE47EEA8B850}"/>
                </a:ext>
              </a:extLst>
            </p:cNvPr>
            <p:cNvSpPr/>
            <p:nvPr/>
          </p:nvSpPr>
          <p:spPr>
            <a:xfrm>
              <a:off x="762000" y="4220730"/>
              <a:ext cx="10668000" cy="2119111"/>
            </a:xfrm>
            <a:prstGeom prst="rect">
              <a:avLst/>
            </a:prstGeom>
            <a:solidFill>
              <a:schemeClr val="accent2">
                <a:lumMod val="20000"/>
                <a:lumOff val="80000"/>
              </a:schemeClr>
            </a:solidFill>
            <a:ln/>
            <a:effectLst/>
          </p:spPr>
          <p:txBody>
            <a:bodyPr/>
            <a:lstStyle/>
            <a:p>
              <a:endParaRPr lang="en-US">
                <a:latin typeface="+mj-lt"/>
              </a:endParaRPr>
            </a:p>
          </p:txBody>
        </p:sp>
        <p:sp>
          <p:nvSpPr>
            <p:cNvPr id="5" name="Text 16">
              <a:extLst>
                <a:ext uri="{FF2B5EF4-FFF2-40B4-BE49-F238E27FC236}">
                  <a16:creationId xmlns:a16="http://schemas.microsoft.com/office/drawing/2014/main" id="{DBB333EB-CE56-A42F-5D3E-F49C996C954A}"/>
                </a:ext>
              </a:extLst>
            </p:cNvPr>
            <p:cNvSpPr/>
            <p:nvPr/>
          </p:nvSpPr>
          <p:spPr>
            <a:xfrm>
              <a:off x="815440" y="5559970"/>
              <a:ext cx="10605850" cy="681156"/>
            </a:xfrm>
            <a:prstGeom prst="rect">
              <a:avLst/>
            </a:prstGeom>
            <a:noFill/>
            <a:ln/>
          </p:spPr>
          <p:txBody>
            <a:bodyPr wrap="square" rtlCol="0" anchor="ctr"/>
            <a:lstStyle/>
            <a:p>
              <a:r>
                <a:rPr lang="en-US" dirty="0">
                  <a:solidFill>
                    <a:srgbClr val="1F2937"/>
                  </a:solidFill>
                  <a:latin typeface="+mj-lt"/>
                  <a:ea typeface="Georgia" pitchFamily="34" charset="-122"/>
                  <a:cs typeface="Georgia" pitchFamily="34" charset="-120"/>
                </a:rPr>
                <a:t>As one elected official stated:</a:t>
              </a:r>
            </a:p>
            <a:p>
              <a:r>
                <a:rPr lang="en-US" i="1" dirty="0">
                  <a:effectLst/>
                  <a:latin typeface="+mj-lt"/>
                </a:rPr>
                <a:t>"If people remain on the streets longer, they'll recycle into the system more frequently. If exits aren't to housing, they go generally back to the street."</a:t>
              </a:r>
              <a:endParaRPr lang="en-US" dirty="0">
                <a:effectLst/>
                <a:latin typeface="+mj-lt"/>
              </a:endParaRPr>
            </a:p>
          </p:txBody>
        </p:sp>
      </p:grpSp>
      <p:sp>
        <p:nvSpPr>
          <p:cNvPr id="7" name="Text 1">
            <a:extLst>
              <a:ext uri="{FF2B5EF4-FFF2-40B4-BE49-F238E27FC236}">
                <a16:creationId xmlns:a16="http://schemas.microsoft.com/office/drawing/2014/main" id="{A3D873E6-163B-790D-1560-A7C63CA12028}"/>
              </a:ext>
            </a:extLst>
          </p:cNvPr>
          <p:cNvSpPr/>
          <p:nvPr/>
        </p:nvSpPr>
        <p:spPr>
          <a:xfrm>
            <a:off x="609600" y="365760"/>
            <a:ext cx="2438400" cy="426720"/>
          </a:xfrm>
          <a:prstGeom prst="rect">
            <a:avLst/>
          </a:prstGeom>
          <a:noFill/>
          <a:ln/>
        </p:spPr>
        <p:txBody>
          <a:bodyPr wrap="square" rtlCol="0" anchor="ctr"/>
          <a:lstStyle/>
          <a:p>
            <a:endParaRPr lang="en-US" sz="1600" dirty="0"/>
          </a:p>
        </p:txBody>
      </p:sp>
      <p:sp>
        <p:nvSpPr>
          <p:cNvPr id="8" name="Text 2">
            <a:extLst>
              <a:ext uri="{FF2B5EF4-FFF2-40B4-BE49-F238E27FC236}">
                <a16:creationId xmlns:a16="http://schemas.microsoft.com/office/drawing/2014/main" id="{90E2550B-5132-CB7B-3C3F-3BF275D8FD6D}"/>
              </a:ext>
            </a:extLst>
          </p:cNvPr>
          <p:cNvSpPr/>
          <p:nvPr/>
        </p:nvSpPr>
        <p:spPr>
          <a:xfrm>
            <a:off x="609600" y="670560"/>
            <a:ext cx="10972800" cy="731520"/>
          </a:xfrm>
          <a:prstGeom prst="rect">
            <a:avLst/>
          </a:prstGeom>
          <a:noFill/>
          <a:ln/>
        </p:spPr>
        <p:txBody>
          <a:bodyPr wrap="square" rtlCol="0" anchor="ctr"/>
          <a:lstStyle/>
          <a:p>
            <a:r>
              <a:rPr lang="en-US" sz="4267" dirty="0">
                <a:solidFill>
                  <a:srgbClr val="1E2761"/>
                </a:solidFill>
                <a:latin typeface="+mj-lt"/>
                <a:ea typeface="Georgia" pitchFamily="34" charset="-122"/>
                <a:cs typeface="Georgia" pitchFamily="34" charset="-120"/>
              </a:rPr>
              <a:t>THE THROUGHPUT BOTTLENECK</a:t>
            </a:r>
            <a:endParaRPr lang="en-US" sz="4267" dirty="0">
              <a:latin typeface="+mj-lt"/>
            </a:endParaRPr>
          </a:p>
        </p:txBody>
      </p:sp>
      <p:sp>
        <p:nvSpPr>
          <p:cNvPr id="9" name="Shape 3">
            <a:extLst>
              <a:ext uri="{FF2B5EF4-FFF2-40B4-BE49-F238E27FC236}">
                <a16:creationId xmlns:a16="http://schemas.microsoft.com/office/drawing/2014/main" id="{08DB56E7-D245-8993-20F6-6CF555204690}"/>
              </a:ext>
            </a:extLst>
          </p:cNvPr>
          <p:cNvSpPr/>
          <p:nvPr/>
        </p:nvSpPr>
        <p:spPr>
          <a:xfrm>
            <a:off x="609600" y="1755016"/>
            <a:ext cx="3048000" cy="1181676"/>
          </a:xfrm>
          <a:prstGeom prst="rect">
            <a:avLst/>
          </a:prstGeom>
          <a:solidFill>
            <a:srgbClr val="E8EAF0"/>
          </a:solidFill>
          <a:ln/>
        </p:spPr>
        <p:txBody>
          <a:bodyPr/>
          <a:lstStyle/>
          <a:p>
            <a:endParaRPr lang="en-US" sz="2400"/>
          </a:p>
        </p:txBody>
      </p:sp>
      <p:sp>
        <p:nvSpPr>
          <p:cNvPr id="10" name="Text 4">
            <a:extLst>
              <a:ext uri="{FF2B5EF4-FFF2-40B4-BE49-F238E27FC236}">
                <a16:creationId xmlns:a16="http://schemas.microsoft.com/office/drawing/2014/main" id="{B9E91010-D536-1231-97B4-6D5A73E0CE2C}"/>
              </a:ext>
            </a:extLst>
          </p:cNvPr>
          <p:cNvSpPr/>
          <p:nvPr/>
        </p:nvSpPr>
        <p:spPr>
          <a:xfrm>
            <a:off x="609600" y="1950720"/>
            <a:ext cx="3048000" cy="487680"/>
          </a:xfrm>
          <a:prstGeom prst="rect">
            <a:avLst/>
          </a:prstGeom>
          <a:noFill/>
          <a:ln/>
        </p:spPr>
        <p:txBody>
          <a:bodyPr wrap="square" rtlCol="0" anchor="ctr"/>
          <a:lstStyle/>
          <a:p>
            <a:pPr algn="ctr"/>
            <a:r>
              <a:rPr lang="en-US" sz="1867" b="1" dirty="0">
                <a:solidFill>
                  <a:schemeClr val="accent1"/>
                </a:solidFill>
                <a:latin typeface="+mj-lt"/>
                <a:ea typeface="Calibri" pitchFamily="34" charset="-122"/>
                <a:cs typeface="Calibri" pitchFamily="34" charset="-120"/>
              </a:rPr>
              <a:t>Streets/Cars/Couches </a:t>
            </a:r>
            <a:endParaRPr lang="en-US" sz="1867" dirty="0">
              <a:solidFill>
                <a:schemeClr val="accent1"/>
              </a:solidFill>
              <a:latin typeface="+mj-lt"/>
            </a:endParaRPr>
          </a:p>
        </p:txBody>
      </p:sp>
      <p:sp>
        <p:nvSpPr>
          <p:cNvPr id="11" name="Text 5">
            <a:extLst>
              <a:ext uri="{FF2B5EF4-FFF2-40B4-BE49-F238E27FC236}">
                <a16:creationId xmlns:a16="http://schemas.microsoft.com/office/drawing/2014/main" id="{523E1780-B387-9A35-ED27-10666D0C11F4}"/>
              </a:ext>
            </a:extLst>
          </p:cNvPr>
          <p:cNvSpPr/>
          <p:nvPr/>
        </p:nvSpPr>
        <p:spPr>
          <a:xfrm>
            <a:off x="731520" y="2560320"/>
            <a:ext cx="2804160" cy="1706880"/>
          </a:xfrm>
          <a:prstGeom prst="rect">
            <a:avLst/>
          </a:prstGeom>
          <a:noFill/>
          <a:ln/>
        </p:spPr>
        <p:txBody>
          <a:bodyPr wrap="square" rtlCol="0" anchor="ctr"/>
          <a:lstStyle/>
          <a:p>
            <a:pPr algn="ctr"/>
            <a:endParaRPr lang="en-US" sz="1600" dirty="0">
              <a:latin typeface="+mj-lt"/>
            </a:endParaRPr>
          </a:p>
        </p:txBody>
      </p:sp>
      <p:sp>
        <p:nvSpPr>
          <p:cNvPr id="13" name="Shape 7">
            <a:extLst>
              <a:ext uri="{FF2B5EF4-FFF2-40B4-BE49-F238E27FC236}">
                <a16:creationId xmlns:a16="http://schemas.microsoft.com/office/drawing/2014/main" id="{FCB531CF-B3FF-A815-E0B1-33C7C63373DA}"/>
              </a:ext>
            </a:extLst>
          </p:cNvPr>
          <p:cNvSpPr/>
          <p:nvPr/>
        </p:nvSpPr>
        <p:spPr>
          <a:xfrm>
            <a:off x="4626187" y="1755015"/>
            <a:ext cx="3048000" cy="1181676"/>
          </a:xfrm>
          <a:prstGeom prst="rect">
            <a:avLst/>
          </a:prstGeom>
          <a:solidFill>
            <a:schemeClr val="accent1">
              <a:lumMod val="75000"/>
            </a:schemeClr>
          </a:solidFill>
          <a:ln/>
        </p:spPr>
        <p:txBody>
          <a:bodyPr/>
          <a:lstStyle/>
          <a:p>
            <a:endParaRPr lang="en-US" sz="2400"/>
          </a:p>
        </p:txBody>
      </p:sp>
      <p:sp>
        <p:nvSpPr>
          <p:cNvPr id="14" name="Text 8">
            <a:extLst>
              <a:ext uri="{FF2B5EF4-FFF2-40B4-BE49-F238E27FC236}">
                <a16:creationId xmlns:a16="http://schemas.microsoft.com/office/drawing/2014/main" id="{3B25AD4A-BCF0-4F0C-46A7-DBA156EFE9C8}"/>
              </a:ext>
            </a:extLst>
          </p:cNvPr>
          <p:cNvSpPr/>
          <p:nvPr/>
        </p:nvSpPr>
        <p:spPr>
          <a:xfrm>
            <a:off x="4626187" y="1682460"/>
            <a:ext cx="3048000" cy="487680"/>
          </a:xfrm>
          <a:prstGeom prst="rect">
            <a:avLst/>
          </a:prstGeom>
          <a:noFill/>
          <a:ln/>
        </p:spPr>
        <p:txBody>
          <a:bodyPr wrap="square" rtlCol="0" anchor="ctr"/>
          <a:lstStyle/>
          <a:p>
            <a:pPr algn="ctr"/>
            <a:r>
              <a:rPr lang="en-US" sz="1867" b="1" dirty="0">
                <a:solidFill>
                  <a:srgbClr val="FFFFFF"/>
                </a:solidFill>
                <a:latin typeface="+mj-lt"/>
                <a:ea typeface="Calibri" pitchFamily="34" charset="-122"/>
                <a:cs typeface="Calibri" pitchFamily="34" charset="-120"/>
              </a:rPr>
              <a:t>Interim Housing</a:t>
            </a:r>
            <a:endParaRPr lang="en-US" sz="1867" dirty="0">
              <a:latin typeface="+mj-lt"/>
            </a:endParaRPr>
          </a:p>
        </p:txBody>
      </p:sp>
      <p:sp>
        <p:nvSpPr>
          <p:cNvPr id="15" name="Text 9">
            <a:extLst>
              <a:ext uri="{FF2B5EF4-FFF2-40B4-BE49-F238E27FC236}">
                <a16:creationId xmlns:a16="http://schemas.microsoft.com/office/drawing/2014/main" id="{02D1C6E5-F06E-61E5-48E6-51CDA7A10954}"/>
              </a:ext>
            </a:extLst>
          </p:cNvPr>
          <p:cNvSpPr/>
          <p:nvPr/>
        </p:nvSpPr>
        <p:spPr>
          <a:xfrm>
            <a:off x="4748107" y="2122390"/>
            <a:ext cx="2804160" cy="725797"/>
          </a:xfrm>
          <a:prstGeom prst="rect">
            <a:avLst/>
          </a:prstGeom>
          <a:noFill/>
          <a:ln/>
        </p:spPr>
        <p:txBody>
          <a:bodyPr wrap="square" rtlCol="0" anchor="ctr"/>
          <a:lstStyle/>
          <a:p>
            <a:pPr algn="ctr"/>
            <a:r>
              <a:rPr lang="en-US" sz="1600" dirty="0">
                <a:solidFill>
                  <a:srgbClr val="FFFFFF"/>
                </a:solidFill>
                <a:latin typeface="+mj-lt"/>
                <a:ea typeface="Calibri" pitchFamily="34" charset="-122"/>
                <a:cs typeface="Calibri" pitchFamily="34" charset="-120"/>
              </a:rPr>
              <a:t>Can provide critical stabilization and access to services</a:t>
            </a:r>
            <a:endParaRPr lang="en-US" sz="1600" dirty="0">
              <a:latin typeface="+mj-lt"/>
            </a:endParaRPr>
          </a:p>
        </p:txBody>
      </p:sp>
      <p:sp>
        <p:nvSpPr>
          <p:cNvPr id="16" name="Shape 10">
            <a:extLst>
              <a:ext uri="{FF2B5EF4-FFF2-40B4-BE49-F238E27FC236}">
                <a16:creationId xmlns:a16="http://schemas.microsoft.com/office/drawing/2014/main" id="{010D3DCE-6676-7BE0-5ADF-932B01930087}"/>
              </a:ext>
            </a:extLst>
          </p:cNvPr>
          <p:cNvSpPr/>
          <p:nvPr/>
        </p:nvSpPr>
        <p:spPr>
          <a:xfrm>
            <a:off x="7802880" y="2316520"/>
            <a:ext cx="731520" cy="97536"/>
          </a:xfrm>
          <a:prstGeom prst="rightArrow">
            <a:avLst/>
          </a:prstGeom>
          <a:solidFill>
            <a:srgbClr val="6B7280"/>
          </a:solidFill>
          <a:ln/>
        </p:spPr>
        <p:txBody>
          <a:bodyPr/>
          <a:lstStyle/>
          <a:p>
            <a:endParaRPr lang="en-US" sz="2400"/>
          </a:p>
        </p:txBody>
      </p:sp>
      <p:sp>
        <p:nvSpPr>
          <p:cNvPr id="17" name="Shape 11">
            <a:extLst>
              <a:ext uri="{FF2B5EF4-FFF2-40B4-BE49-F238E27FC236}">
                <a16:creationId xmlns:a16="http://schemas.microsoft.com/office/drawing/2014/main" id="{E5427EBF-D541-F75F-F4D0-68578C1FED92}"/>
              </a:ext>
            </a:extLst>
          </p:cNvPr>
          <p:cNvSpPr/>
          <p:nvPr/>
        </p:nvSpPr>
        <p:spPr>
          <a:xfrm>
            <a:off x="8656320" y="1755015"/>
            <a:ext cx="2926080" cy="1181675"/>
          </a:xfrm>
          <a:prstGeom prst="rect">
            <a:avLst/>
          </a:prstGeom>
          <a:solidFill>
            <a:srgbClr val="E8EAF0"/>
          </a:solidFill>
          <a:ln/>
        </p:spPr>
        <p:txBody>
          <a:bodyPr/>
          <a:lstStyle/>
          <a:p>
            <a:endParaRPr lang="en-US" sz="2400"/>
          </a:p>
        </p:txBody>
      </p:sp>
      <p:sp>
        <p:nvSpPr>
          <p:cNvPr id="18" name="Text 12">
            <a:extLst>
              <a:ext uri="{FF2B5EF4-FFF2-40B4-BE49-F238E27FC236}">
                <a16:creationId xmlns:a16="http://schemas.microsoft.com/office/drawing/2014/main" id="{07A64DBA-8E41-DF0F-C786-589E252C384D}"/>
              </a:ext>
            </a:extLst>
          </p:cNvPr>
          <p:cNvSpPr/>
          <p:nvPr/>
        </p:nvSpPr>
        <p:spPr>
          <a:xfrm>
            <a:off x="8656320" y="1950720"/>
            <a:ext cx="2926080" cy="487680"/>
          </a:xfrm>
          <a:prstGeom prst="rect">
            <a:avLst/>
          </a:prstGeom>
          <a:noFill/>
          <a:ln/>
        </p:spPr>
        <p:txBody>
          <a:bodyPr wrap="square" rtlCol="0" anchor="ctr"/>
          <a:lstStyle/>
          <a:p>
            <a:pPr algn="ctr"/>
            <a:r>
              <a:rPr lang="en-US" sz="1867" b="1" dirty="0">
                <a:solidFill>
                  <a:schemeClr val="accent4">
                    <a:lumMod val="75000"/>
                  </a:schemeClr>
                </a:solidFill>
                <a:latin typeface="+mj-lt"/>
                <a:ea typeface="Calibri" pitchFamily="34" charset="-122"/>
                <a:cs typeface="Calibri" pitchFamily="34" charset="-120"/>
              </a:rPr>
              <a:t>Permanent Housing</a:t>
            </a:r>
            <a:endParaRPr lang="en-US" sz="1867" dirty="0">
              <a:solidFill>
                <a:schemeClr val="accent4">
                  <a:lumMod val="75000"/>
                </a:schemeClr>
              </a:solidFill>
              <a:latin typeface="+mj-lt"/>
            </a:endParaRPr>
          </a:p>
        </p:txBody>
      </p:sp>
      <p:sp>
        <p:nvSpPr>
          <p:cNvPr id="20" name="Slide Number Placeholder 19">
            <a:extLst>
              <a:ext uri="{FF2B5EF4-FFF2-40B4-BE49-F238E27FC236}">
                <a16:creationId xmlns:a16="http://schemas.microsoft.com/office/drawing/2014/main" id="{09682FFF-01D2-10FC-7CD9-07975AE6AA86}"/>
              </a:ext>
            </a:extLst>
          </p:cNvPr>
          <p:cNvSpPr>
            <a:spLocks noGrp="1"/>
          </p:cNvSpPr>
          <p:nvPr>
            <p:ph type="sldNum" sz="quarter" idx="12"/>
          </p:nvPr>
        </p:nvSpPr>
        <p:spPr/>
        <p:txBody>
          <a:bodyPr/>
          <a:lstStyle/>
          <a:p>
            <a:fld id="{87E7843D-FF13-4365-9478-9625B70A2705}" type="slidenum">
              <a:rPr lang="en-US" smtClean="0"/>
              <a:t>14</a:t>
            </a:fld>
            <a:endParaRPr lang="en-US"/>
          </a:p>
        </p:txBody>
      </p:sp>
      <p:sp>
        <p:nvSpPr>
          <p:cNvPr id="2" name="Shape 10">
            <a:extLst>
              <a:ext uri="{FF2B5EF4-FFF2-40B4-BE49-F238E27FC236}">
                <a16:creationId xmlns:a16="http://schemas.microsoft.com/office/drawing/2014/main" id="{F1ABB66F-C405-88D1-ACB8-1650C89CB88A}"/>
              </a:ext>
            </a:extLst>
          </p:cNvPr>
          <p:cNvSpPr/>
          <p:nvPr/>
        </p:nvSpPr>
        <p:spPr>
          <a:xfrm>
            <a:off x="3779520" y="2316520"/>
            <a:ext cx="731520" cy="97536"/>
          </a:xfrm>
          <a:prstGeom prst="rightArrow">
            <a:avLst/>
          </a:prstGeom>
          <a:solidFill>
            <a:srgbClr val="6B7280"/>
          </a:solidFill>
          <a:ln/>
        </p:spPr>
        <p:txBody>
          <a:bodyPr/>
          <a:lstStyle/>
          <a:p>
            <a:endParaRPr lang="en-US" sz="2400"/>
          </a:p>
        </p:txBody>
      </p:sp>
      <p:sp>
        <p:nvSpPr>
          <p:cNvPr id="22" name="Rectangle 4">
            <a:extLst>
              <a:ext uri="{FF2B5EF4-FFF2-40B4-BE49-F238E27FC236}">
                <a16:creationId xmlns:a16="http://schemas.microsoft.com/office/drawing/2014/main" id="{667BFCD6-4EE4-350F-0DB7-0A1A475C1D47}"/>
              </a:ext>
            </a:extLst>
          </p:cNvPr>
          <p:cNvSpPr>
            <a:spLocks noChangeArrowheads="1"/>
          </p:cNvSpPr>
          <p:nvPr/>
        </p:nvSpPr>
        <p:spPr bwMode="auto">
          <a:xfrm>
            <a:off x="650489" y="3250439"/>
            <a:ext cx="1066800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dirty="0">
                <a:ln>
                  <a:noFill/>
                </a:ln>
                <a:solidFill>
                  <a:srgbClr val="212121"/>
                </a:solidFill>
                <a:effectLst/>
                <a:latin typeface="+mj-lt"/>
              </a:rPr>
              <a:t>“I heard that they had this program that they can put you in a permanent hotel room…. They never got back to me about it.… It's just so much red tape." </a:t>
            </a:r>
            <a:r>
              <a:rPr kumimoji="0" lang="en-US" altLang="en-US" sz="2000" b="0" i="0" u="none" strike="noStrike" cap="none" normalizeH="0" baseline="0" dirty="0">
                <a:ln>
                  <a:noFill/>
                </a:ln>
                <a:solidFill>
                  <a:srgbClr val="212121"/>
                </a:solidFill>
                <a:effectLst/>
                <a:latin typeface="+mj-lt"/>
              </a:rPr>
              <a:t>PEH</a:t>
            </a:r>
            <a:endParaRPr kumimoji="0" lang="en-US" altLang="en-US" sz="2000" b="0" i="0" u="none" strike="noStrike" cap="none" normalizeH="0" baseline="0" dirty="0">
              <a:ln>
                <a:noFill/>
              </a:ln>
              <a:solidFill>
                <a:schemeClr val="tx1"/>
              </a:solidFill>
              <a:effectLst/>
              <a:latin typeface="+mj-lt"/>
            </a:endParaRPr>
          </a:p>
        </p:txBody>
      </p:sp>
      <p:sp>
        <p:nvSpPr>
          <p:cNvPr id="25" name="Rectangle 6">
            <a:extLst>
              <a:ext uri="{FF2B5EF4-FFF2-40B4-BE49-F238E27FC236}">
                <a16:creationId xmlns:a16="http://schemas.microsoft.com/office/drawing/2014/main" id="{8199FCD0-6BE0-2172-DD4B-6B0594AE8C93}"/>
              </a:ext>
            </a:extLst>
          </p:cNvPr>
          <p:cNvSpPr>
            <a:spLocks noChangeArrowheads="1"/>
          </p:cNvSpPr>
          <p:nvPr/>
        </p:nvSpPr>
        <p:spPr bwMode="auto">
          <a:xfrm>
            <a:off x="628187" y="4020149"/>
            <a:ext cx="1098176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1" u="none" strike="noStrike" cap="none" normalizeH="0" baseline="0" dirty="0">
                <a:ln>
                  <a:noFill/>
                </a:ln>
                <a:solidFill>
                  <a:srgbClr val="212121"/>
                </a:solidFill>
                <a:effectLst/>
                <a:latin typeface="+mj-lt"/>
              </a:rPr>
              <a:t>“I'm trying my best to dig out myself because I can't count on anything that's going to happen that they tell us is going to happen. They're just saying it's a lottery and you might get matched, and you might not, and you're only supposed to be here 90 days. But there are people that have been here three years.” </a:t>
            </a:r>
            <a:r>
              <a:rPr kumimoji="0" lang="en-US" altLang="en-US" b="0" u="none" strike="noStrike" cap="none" normalizeH="0" baseline="0" dirty="0">
                <a:ln>
                  <a:noFill/>
                </a:ln>
                <a:solidFill>
                  <a:srgbClr val="212121"/>
                </a:solidFill>
                <a:effectLst/>
                <a:latin typeface="+mj-lt"/>
              </a:rPr>
              <a:t>PEH</a:t>
            </a:r>
            <a:endParaRPr kumimoji="0" lang="en-US" altLang="en-US" b="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3057778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6E62BC-435C-760C-B1DE-3AB4137D0CAA}"/>
              </a:ext>
            </a:extLst>
          </p:cNvPr>
          <p:cNvSpPr>
            <a:spLocks noGrp="1"/>
          </p:cNvSpPr>
          <p:nvPr>
            <p:ph type="title"/>
          </p:nvPr>
        </p:nvSpPr>
        <p:spPr>
          <a:xfrm>
            <a:off x="700635" y="914400"/>
            <a:ext cx="10691265" cy="753533"/>
          </a:xfrm>
          <a:solidFill>
            <a:schemeClr val="tx2">
              <a:lumMod val="20000"/>
              <a:lumOff val="80000"/>
            </a:schemeClr>
          </a:solidFill>
        </p:spPr>
        <p:txBody>
          <a:bodyPr/>
          <a:lstStyle/>
          <a:p>
            <a:r>
              <a:rPr lang="en-US" dirty="0"/>
              <a:t>System NAVIGATION challenges</a:t>
            </a:r>
          </a:p>
        </p:txBody>
      </p:sp>
      <p:sp>
        <p:nvSpPr>
          <p:cNvPr id="7" name="Content Placeholder 6">
            <a:extLst>
              <a:ext uri="{FF2B5EF4-FFF2-40B4-BE49-F238E27FC236}">
                <a16:creationId xmlns:a16="http://schemas.microsoft.com/office/drawing/2014/main" id="{6E70F905-0A89-98CA-F3F5-A26F82CCFB48}"/>
              </a:ext>
            </a:extLst>
          </p:cNvPr>
          <p:cNvSpPr>
            <a:spLocks noGrp="1"/>
          </p:cNvSpPr>
          <p:nvPr>
            <p:ph idx="1"/>
          </p:nvPr>
        </p:nvSpPr>
        <p:spPr>
          <a:xfrm>
            <a:off x="700635" y="1766807"/>
            <a:ext cx="10691265" cy="1924247"/>
          </a:xfrm>
        </p:spPr>
        <p:txBody>
          <a:bodyPr>
            <a:normAutofit/>
          </a:bodyPr>
          <a:lstStyle/>
          <a:p>
            <a:r>
              <a:rPr lang="en-US" dirty="0">
                <a:latin typeface="+mj-lt"/>
              </a:rPr>
              <a:t>Systemic and structural bottlenecks</a:t>
            </a:r>
          </a:p>
          <a:p>
            <a:r>
              <a:rPr lang="en-US" dirty="0">
                <a:latin typeface="+mj-lt"/>
              </a:rPr>
              <a:t>Documentation and paperwork</a:t>
            </a:r>
          </a:p>
          <a:p>
            <a:r>
              <a:rPr lang="en-US" dirty="0">
                <a:latin typeface="+mj-lt"/>
              </a:rPr>
              <a:t>Falling through the cracks </a:t>
            </a:r>
          </a:p>
          <a:p>
            <a:r>
              <a:rPr lang="en-US" dirty="0">
                <a:latin typeface="+mj-lt"/>
              </a:rPr>
              <a:t>Needed</a:t>
            </a:r>
            <a:r>
              <a:rPr lang="en-US" dirty="0"/>
              <a:t> </a:t>
            </a:r>
            <a:r>
              <a:rPr lang="en-US" dirty="0">
                <a:latin typeface="+mj-lt"/>
              </a:rPr>
              <a:t>support services</a:t>
            </a:r>
          </a:p>
        </p:txBody>
      </p:sp>
      <p:sp>
        <p:nvSpPr>
          <p:cNvPr id="2" name="Slide Number Placeholder 1">
            <a:extLst>
              <a:ext uri="{FF2B5EF4-FFF2-40B4-BE49-F238E27FC236}">
                <a16:creationId xmlns:a16="http://schemas.microsoft.com/office/drawing/2014/main" id="{FAED1E07-8ADC-A29E-EABB-2774402C55EB}"/>
              </a:ext>
            </a:extLst>
          </p:cNvPr>
          <p:cNvSpPr>
            <a:spLocks noGrp="1"/>
          </p:cNvSpPr>
          <p:nvPr>
            <p:ph type="sldNum" sz="quarter" idx="12"/>
          </p:nvPr>
        </p:nvSpPr>
        <p:spPr/>
        <p:txBody>
          <a:bodyPr/>
          <a:lstStyle/>
          <a:p>
            <a:fld id="{87E7843D-FF13-4365-9478-9625B70A2705}" type="slidenum">
              <a:rPr lang="en-US" smtClean="0"/>
              <a:t>15</a:t>
            </a:fld>
            <a:endParaRPr lang="en-US"/>
          </a:p>
        </p:txBody>
      </p:sp>
      <p:pic>
        <p:nvPicPr>
          <p:cNvPr id="5" name="Picture 4" descr="A group of people standing around a person in wheelchair&#10;&#10;Description automatically generated">
            <a:extLst>
              <a:ext uri="{FF2B5EF4-FFF2-40B4-BE49-F238E27FC236}">
                <a16:creationId xmlns:a16="http://schemas.microsoft.com/office/drawing/2014/main" id="{60DD1443-B825-8B20-B84F-76C0B2DC3D23}"/>
              </a:ext>
            </a:extLst>
          </p:cNvPr>
          <p:cNvPicPr>
            <a:picLocks noChangeAspect="1"/>
          </p:cNvPicPr>
          <p:nvPr/>
        </p:nvPicPr>
        <p:blipFill>
          <a:blip r:embed="rId3"/>
          <a:srcRect r="8354" b="3"/>
          <a:stretch>
            <a:fillRect/>
          </a:stretch>
        </p:blipFill>
        <p:spPr>
          <a:xfrm>
            <a:off x="7280570" y="1766807"/>
            <a:ext cx="4111330" cy="2837371"/>
          </a:xfrm>
          <a:prstGeom prst="rect">
            <a:avLst/>
          </a:prstGeom>
        </p:spPr>
      </p:pic>
      <p:sp>
        <p:nvSpPr>
          <p:cNvPr id="8" name="Rectangle 1">
            <a:extLst>
              <a:ext uri="{FF2B5EF4-FFF2-40B4-BE49-F238E27FC236}">
                <a16:creationId xmlns:a16="http://schemas.microsoft.com/office/drawing/2014/main" id="{61117DF7-11CA-3DA6-9D19-87840E558914}"/>
              </a:ext>
            </a:extLst>
          </p:cNvPr>
          <p:cNvSpPr>
            <a:spLocks noChangeArrowheads="1"/>
          </p:cNvSpPr>
          <p:nvPr/>
        </p:nvSpPr>
        <p:spPr bwMode="auto">
          <a:xfrm>
            <a:off x="387469" y="3883359"/>
            <a:ext cx="6582043" cy="6463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i="1" u="none" strike="noStrike" cap="none" normalizeH="0" baseline="0" dirty="0">
                <a:ln>
                  <a:noFill/>
                </a:ln>
                <a:solidFill>
                  <a:srgbClr val="212121"/>
                </a:solidFill>
                <a:effectLst/>
                <a:latin typeface="+mj-lt"/>
              </a:rPr>
              <a:t>“Without all of the needed documentation, we can't get people into permanent housing.”</a:t>
            </a:r>
            <a:r>
              <a:rPr kumimoji="0" lang="en-US" altLang="en-US" u="none" strike="noStrike" cap="none" normalizeH="0" baseline="0" dirty="0">
                <a:ln>
                  <a:noFill/>
                </a:ln>
                <a:solidFill>
                  <a:srgbClr val="212121"/>
                </a:solidFill>
                <a:effectLst/>
                <a:latin typeface="+mj-lt"/>
              </a:rPr>
              <a:t>    Provider</a:t>
            </a:r>
            <a:endParaRPr kumimoji="0" lang="en-US" altLang="en-US" i="1" u="none" strike="noStrike" cap="none" normalizeH="0" baseline="0" dirty="0">
              <a:ln>
                <a:noFill/>
              </a:ln>
              <a:solidFill>
                <a:schemeClr val="tx1"/>
              </a:solidFill>
              <a:effectLst/>
              <a:latin typeface="+mj-lt"/>
            </a:endParaRPr>
          </a:p>
        </p:txBody>
      </p:sp>
      <p:sp>
        <p:nvSpPr>
          <p:cNvPr id="9" name="Rectangle 1">
            <a:extLst>
              <a:ext uri="{FF2B5EF4-FFF2-40B4-BE49-F238E27FC236}">
                <a16:creationId xmlns:a16="http://schemas.microsoft.com/office/drawing/2014/main" id="{D5B5E29E-B6C3-4884-351B-29AE31D7327C}"/>
              </a:ext>
            </a:extLst>
          </p:cNvPr>
          <p:cNvSpPr>
            <a:spLocks noChangeArrowheads="1"/>
          </p:cNvSpPr>
          <p:nvPr/>
        </p:nvSpPr>
        <p:spPr bwMode="auto">
          <a:xfrm>
            <a:off x="907858" y="4703052"/>
            <a:ext cx="9083633" cy="12003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rgbClr val="212121"/>
                </a:solidFill>
                <a:latin typeface="+mj-lt"/>
              </a:rPr>
              <a:t>One IPV survivor shared that she went to get admitted into a DV shelter but was denied because a facility in Atlanta cashed a check to cover her staying there. She never stayed there. She never got admission into a DV placement in LA.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rgbClr val="212121"/>
                </a:solidFill>
                <a:latin typeface="+mj-lt"/>
              </a:rPr>
              <a:t>(Different systems need to be connected. The systems failed her.)</a:t>
            </a:r>
            <a:endParaRPr kumimoji="0" lang="en-US" altLang="en-US"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418985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6C062-A5E9-D13B-7B64-A4FDC5D95484}"/>
              </a:ext>
            </a:extLst>
          </p:cNvPr>
          <p:cNvSpPr>
            <a:spLocks noGrp="1"/>
          </p:cNvSpPr>
          <p:nvPr>
            <p:ph type="title"/>
          </p:nvPr>
        </p:nvSpPr>
        <p:spPr>
          <a:xfrm>
            <a:off x="700635" y="914400"/>
            <a:ext cx="10691265" cy="768095"/>
          </a:xfrm>
        </p:spPr>
        <p:txBody>
          <a:bodyPr/>
          <a:lstStyle/>
          <a:p>
            <a:r>
              <a:rPr lang="en-US" dirty="0"/>
              <a:t>current system Hurdles</a:t>
            </a:r>
          </a:p>
        </p:txBody>
      </p:sp>
      <p:sp>
        <p:nvSpPr>
          <p:cNvPr id="7" name="Shape 6">
            <a:extLst>
              <a:ext uri="{FF2B5EF4-FFF2-40B4-BE49-F238E27FC236}">
                <a16:creationId xmlns:a16="http://schemas.microsoft.com/office/drawing/2014/main" id="{74591D96-BB59-9005-5357-D6FEC5F121D1}"/>
              </a:ext>
            </a:extLst>
          </p:cNvPr>
          <p:cNvSpPr/>
          <p:nvPr/>
        </p:nvSpPr>
        <p:spPr>
          <a:xfrm>
            <a:off x="1086050" y="2125736"/>
            <a:ext cx="3977640" cy="1920240"/>
          </a:xfrm>
          <a:prstGeom prst="rect">
            <a:avLst/>
          </a:prstGeom>
          <a:solidFill>
            <a:srgbClr val="FFFFFF"/>
          </a:solidFill>
          <a:ln/>
          <a:effectLst/>
        </p:spPr>
        <p:txBody>
          <a:bodyPr/>
          <a:lstStyle/>
          <a:p>
            <a:endParaRPr lang="en-US" dirty="0"/>
          </a:p>
        </p:txBody>
      </p:sp>
      <p:sp>
        <p:nvSpPr>
          <p:cNvPr id="8" name="Shape 7">
            <a:extLst>
              <a:ext uri="{FF2B5EF4-FFF2-40B4-BE49-F238E27FC236}">
                <a16:creationId xmlns:a16="http://schemas.microsoft.com/office/drawing/2014/main" id="{02A6D85A-8B2A-C3FF-36C8-B9E93B0A9C92}"/>
              </a:ext>
            </a:extLst>
          </p:cNvPr>
          <p:cNvSpPr/>
          <p:nvPr/>
        </p:nvSpPr>
        <p:spPr>
          <a:xfrm>
            <a:off x="1012898" y="2125736"/>
            <a:ext cx="73152" cy="1920240"/>
          </a:xfrm>
          <a:prstGeom prst="rect">
            <a:avLst/>
          </a:prstGeom>
          <a:solidFill>
            <a:schemeClr val="accent3"/>
          </a:solidFill>
          <a:ln/>
        </p:spPr>
        <p:txBody>
          <a:bodyPr/>
          <a:lstStyle/>
          <a:p>
            <a:endParaRPr lang="en-US"/>
          </a:p>
        </p:txBody>
      </p:sp>
      <p:sp>
        <p:nvSpPr>
          <p:cNvPr id="9" name="Text 8">
            <a:extLst>
              <a:ext uri="{FF2B5EF4-FFF2-40B4-BE49-F238E27FC236}">
                <a16:creationId xmlns:a16="http://schemas.microsoft.com/office/drawing/2014/main" id="{E9E8E2D1-F8DC-FB0A-0B7E-C402FA792F62}"/>
              </a:ext>
            </a:extLst>
          </p:cNvPr>
          <p:cNvSpPr/>
          <p:nvPr/>
        </p:nvSpPr>
        <p:spPr>
          <a:xfrm>
            <a:off x="1159202" y="2475735"/>
            <a:ext cx="4096512" cy="365760"/>
          </a:xfrm>
          <a:prstGeom prst="rect">
            <a:avLst/>
          </a:prstGeom>
          <a:noFill/>
          <a:ln/>
        </p:spPr>
        <p:txBody>
          <a:bodyPr wrap="square" rtlCol="0" anchor="ctr"/>
          <a:lstStyle/>
          <a:p>
            <a:pPr marL="0" indent="0">
              <a:buNone/>
            </a:pPr>
            <a:r>
              <a:rPr lang="en-US" sz="1600" b="1" dirty="0">
                <a:solidFill>
                  <a:srgbClr val="1E2761"/>
                </a:solidFill>
                <a:latin typeface="Georgia" pitchFamily="34" charset="0"/>
                <a:ea typeface="Georgia" pitchFamily="34" charset="-122"/>
                <a:cs typeface="Georgia" pitchFamily="34" charset="-120"/>
              </a:rPr>
              <a:t>Limited Coordination &amp; Inefficiency</a:t>
            </a:r>
            <a:endParaRPr lang="en-US" sz="1600" dirty="0"/>
          </a:p>
        </p:txBody>
      </p:sp>
      <p:sp>
        <p:nvSpPr>
          <p:cNvPr id="12" name="Text 12">
            <a:extLst>
              <a:ext uri="{FF2B5EF4-FFF2-40B4-BE49-F238E27FC236}">
                <a16:creationId xmlns:a16="http://schemas.microsoft.com/office/drawing/2014/main" id="{6F5045C4-210A-8C7B-F308-E74BF861C6B5}"/>
              </a:ext>
            </a:extLst>
          </p:cNvPr>
          <p:cNvSpPr/>
          <p:nvPr/>
        </p:nvSpPr>
        <p:spPr>
          <a:xfrm>
            <a:off x="1176369" y="2953734"/>
            <a:ext cx="4062178" cy="365760"/>
          </a:xfrm>
          <a:prstGeom prst="rect">
            <a:avLst/>
          </a:prstGeom>
          <a:noFill/>
          <a:ln/>
        </p:spPr>
        <p:txBody>
          <a:bodyPr wrap="square" rtlCol="0" anchor="ctr"/>
          <a:lstStyle/>
          <a:p>
            <a:pPr marL="0" indent="0">
              <a:buNone/>
            </a:pPr>
            <a:r>
              <a:rPr lang="en-US" sz="1600" b="1" dirty="0">
                <a:solidFill>
                  <a:srgbClr val="1E2761"/>
                </a:solidFill>
                <a:latin typeface="Georgia" pitchFamily="34" charset="0"/>
                <a:ea typeface="Georgia" pitchFamily="34" charset="-122"/>
                <a:cs typeface="Georgia" pitchFamily="34" charset="-120"/>
              </a:rPr>
              <a:t>Ineffective Care &amp; Frustration</a:t>
            </a:r>
            <a:endParaRPr lang="en-US" sz="1600" dirty="0"/>
          </a:p>
        </p:txBody>
      </p:sp>
      <p:grpSp>
        <p:nvGrpSpPr>
          <p:cNvPr id="22" name="Group 21">
            <a:extLst>
              <a:ext uri="{FF2B5EF4-FFF2-40B4-BE49-F238E27FC236}">
                <a16:creationId xmlns:a16="http://schemas.microsoft.com/office/drawing/2014/main" id="{588CDD09-BBE6-8E31-D71A-5A068E756995}"/>
              </a:ext>
            </a:extLst>
          </p:cNvPr>
          <p:cNvGrpSpPr/>
          <p:nvPr/>
        </p:nvGrpSpPr>
        <p:grpSpPr>
          <a:xfrm>
            <a:off x="1163774" y="4380201"/>
            <a:ext cx="10274308" cy="1463040"/>
            <a:chOff x="1844040" y="5036901"/>
            <a:chExt cx="8229600" cy="1463040"/>
          </a:xfrm>
        </p:grpSpPr>
        <p:sp>
          <p:nvSpPr>
            <p:cNvPr id="14" name="Shape 3">
              <a:extLst>
                <a:ext uri="{FF2B5EF4-FFF2-40B4-BE49-F238E27FC236}">
                  <a16:creationId xmlns:a16="http://schemas.microsoft.com/office/drawing/2014/main" id="{8906DB1A-DEAE-1A69-28E2-6EF7E244E107}"/>
                </a:ext>
              </a:extLst>
            </p:cNvPr>
            <p:cNvSpPr/>
            <p:nvPr/>
          </p:nvSpPr>
          <p:spPr>
            <a:xfrm>
              <a:off x="1844040" y="5036901"/>
              <a:ext cx="8229600" cy="1463040"/>
            </a:xfrm>
            <a:prstGeom prst="rect">
              <a:avLst/>
            </a:prstGeom>
            <a:solidFill>
              <a:schemeClr val="accent1"/>
            </a:solidFill>
            <a:ln/>
          </p:spPr>
          <p:txBody>
            <a:bodyPr/>
            <a:lstStyle/>
            <a:p>
              <a:endParaRPr lang="en-US"/>
            </a:p>
          </p:txBody>
        </p:sp>
        <p:sp>
          <p:nvSpPr>
            <p:cNvPr id="15" name="Text 4">
              <a:extLst>
                <a:ext uri="{FF2B5EF4-FFF2-40B4-BE49-F238E27FC236}">
                  <a16:creationId xmlns:a16="http://schemas.microsoft.com/office/drawing/2014/main" id="{25F0495A-D500-47CD-C125-A795D44A9B16}"/>
                </a:ext>
              </a:extLst>
            </p:cNvPr>
            <p:cNvSpPr/>
            <p:nvPr/>
          </p:nvSpPr>
          <p:spPr>
            <a:xfrm>
              <a:off x="1961815" y="5241597"/>
              <a:ext cx="8020386" cy="1005840"/>
            </a:xfrm>
            <a:prstGeom prst="rect">
              <a:avLst/>
            </a:prstGeom>
            <a:noFill/>
            <a:ln/>
          </p:spPr>
          <p:txBody>
            <a:bodyPr wrap="square" rtlCol="0" anchor="ctr"/>
            <a:lstStyle/>
            <a:p>
              <a:pPr marL="0" indent="0">
                <a:buNone/>
              </a:pPr>
              <a:r>
                <a:rPr lang="en-US" sz="1600" i="1" dirty="0">
                  <a:solidFill>
                    <a:srgbClr val="FFFFFF"/>
                  </a:solidFill>
                  <a:latin typeface="Georgia" pitchFamily="34" charset="0"/>
                  <a:ea typeface="Georgia" pitchFamily="34" charset="-122"/>
                  <a:cs typeface="Georgia" pitchFamily="34" charset="-120"/>
                </a:rPr>
                <a:t>"The county is an organized bureaucracy, extremely slow, lacks innovation. The city can move more quickly, is more innovative, but is chaos. They don't talk to one another. We have to talk to four departments to get anything done."</a:t>
              </a:r>
              <a:endParaRPr lang="en-US" sz="1600" dirty="0"/>
            </a:p>
          </p:txBody>
        </p:sp>
        <p:sp>
          <p:nvSpPr>
            <p:cNvPr id="16" name="Text 5">
              <a:extLst>
                <a:ext uri="{FF2B5EF4-FFF2-40B4-BE49-F238E27FC236}">
                  <a16:creationId xmlns:a16="http://schemas.microsoft.com/office/drawing/2014/main" id="{85E8BFDA-762E-C1C3-CECA-3350D27E2322}"/>
                </a:ext>
              </a:extLst>
            </p:cNvPr>
            <p:cNvSpPr/>
            <p:nvPr/>
          </p:nvSpPr>
          <p:spPr>
            <a:xfrm>
              <a:off x="2209800" y="6247437"/>
              <a:ext cx="7772400" cy="228600"/>
            </a:xfrm>
            <a:prstGeom prst="rect">
              <a:avLst/>
            </a:prstGeom>
            <a:noFill/>
            <a:ln/>
          </p:spPr>
          <p:txBody>
            <a:bodyPr wrap="square" rtlCol="0" anchor="ctr"/>
            <a:lstStyle/>
            <a:p>
              <a:pPr marL="0" indent="0">
                <a:buNone/>
              </a:pPr>
              <a:r>
                <a:rPr lang="en-US" sz="1100" dirty="0">
                  <a:solidFill>
                    <a:srgbClr val="CADCFC"/>
                  </a:solidFill>
                  <a:latin typeface="+mj-lt"/>
                  <a:ea typeface="Calibri" pitchFamily="34" charset="-122"/>
                  <a:cs typeface="Calibri" pitchFamily="34" charset="-120"/>
                </a:rPr>
                <a:t>— City Department Representative</a:t>
              </a:r>
              <a:endParaRPr lang="en-US" sz="1100" dirty="0">
                <a:latin typeface="+mj-lt"/>
              </a:endParaRPr>
            </a:p>
          </p:txBody>
        </p:sp>
      </p:grpSp>
      <p:sp>
        <p:nvSpPr>
          <p:cNvPr id="28" name="Slide Number Placeholder 27">
            <a:extLst>
              <a:ext uri="{FF2B5EF4-FFF2-40B4-BE49-F238E27FC236}">
                <a16:creationId xmlns:a16="http://schemas.microsoft.com/office/drawing/2014/main" id="{8A6E9DE6-5683-831A-BE43-9EA6378FED0C}"/>
              </a:ext>
            </a:extLst>
          </p:cNvPr>
          <p:cNvSpPr>
            <a:spLocks noGrp="1"/>
          </p:cNvSpPr>
          <p:nvPr>
            <p:ph type="sldNum" sz="quarter" idx="12"/>
          </p:nvPr>
        </p:nvSpPr>
        <p:spPr/>
        <p:txBody>
          <a:bodyPr/>
          <a:lstStyle/>
          <a:p>
            <a:fld id="{87E7843D-FF13-4365-9478-9625B70A2705}" type="slidenum">
              <a:rPr lang="en-US" smtClean="0"/>
              <a:t>16</a:t>
            </a:fld>
            <a:endParaRPr lang="en-US"/>
          </a:p>
        </p:txBody>
      </p:sp>
      <p:sp>
        <p:nvSpPr>
          <p:cNvPr id="3" name="Rectangle 1">
            <a:extLst>
              <a:ext uri="{FF2B5EF4-FFF2-40B4-BE49-F238E27FC236}">
                <a16:creationId xmlns:a16="http://schemas.microsoft.com/office/drawing/2014/main" id="{24B56E49-082D-8559-FD53-470CDFDBC625}"/>
              </a:ext>
            </a:extLst>
          </p:cNvPr>
          <p:cNvSpPr>
            <a:spLocks noChangeArrowheads="1"/>
          </p:cNvSpPr>
          <p:nvPr/>
        </p:nvSpPr>
        <p:spPr bwMode="auto">
          <a:xfrm>
            <a:off x="136990" y="6165979"/>
            <a:ext cx="1130109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mj-lt"/>
              </a:rPr>
              <a:t>“</a:t>
            </a:r>
            <a:r>
              <a:rPr kumimoji="0" lang="en-US" altLang="en-US" sz="1600" b="0" i="1" u="none" strike="noStrike" cap="none" normalizeH="0" baseline="0" dirty="0">
                <a:ln>
                  <a:noFill/>
                </a:ln>
                <a:solidFill>
                  <a:srgbClr val="000000"/>
                </a:solidFill>
                <a:effectLst/>
                <a:latin typeface="+mj-lt"/>
              </a:rPr>
              <a:t>I had, like, 40 people ready to move in this place. They didn't move in, some of them blamed me for it, some of them blamed her, but the bottom line is, they didn't get them, and they're still homeless.” </a:t>
            </a:r>
            <a:r>
              <a:rPr kumimoji="0" lang="en-US" altLang="en-US" sz="1200" b="0" i="0" u="none" strike="noStrike" cap="none" normalizeH="0" baseline="0" dirty="0">
                <a:ln>
                  <a:noFill/>
                </a:ln>
                <a:solidFill>
                  <a:srgbClr val="000000"/>
                </a:solidFill>
                <a:effectLst/>
                <a:latin typeface="+mj-lt"/>
              </a:rPr>
              <a:t>Provider </a:t>
            </a:r>
            <a:endParaRPr kumimoji="0" lang="en-US" altLang="en-US" sz="1800" b="0" i="0" u="none" strike="noStrike" cap="none" normalizeH="0" baseline="0" dirty="0">
              <a:ln>
                <a:noFill/>
              </a:ln>
              <a:solidFill>
                <a:schemeClr val="tx1"/>
              </a:solidFill>
              <a:effectLst/>
              <a:latin typeface="+mj-lt"/>
            </a:endParaRPr>
          </a:p>
        </p:txBody>
      </p:sp>
      <p:pic>
        <p:nvPicPr>
          <p:cNvPr id="4" name="Picture 3" descr="A person in a blanket holding a sign&#10;&#10;Description automatically generated">
            <a:extLst>
              <a:ext uri="{FF2B5EF4-FFF2-40B4-BE49-F238E27FC236}">
                <a16:creationId xmlns:a16="http://schemas.microsoft.com/office/drawing/2014/main" id="{93D4CB10-3E88-1314-735C-6B46446DC224}"/>
              </a:ext>
            </a:extLst>
          </p:cNvPr>
          <p:cNvPicPr>
            <a:picLocks noChangeAspect="1"/>
          </p:cNvPicPr>
          <p:nvPr/>
        </p:nvPicPr>
        <p:blipFill>
          <a:blip r:embed="rId3"/>
          <a:srcRect l="18545" r="6708" b="3"/>
          <a:stretch>
            <a:fillRect/>
          </a:stretch>
        </p:blipFill>
        <p:spPr>
          <a:xfrm>
            <a:off x="8103375" y="824692"/>
            <a:ext cx="3312376" cy="3312410"/>
          </a:xfrm>
          <a:prstGeom prst="rect">
            <a:avLst/>
          </a:prstGeom>
        </p:spPr>
      </p:pic>
    </p:spTree>
    <p:extLst>
      <p:ext uri="{BB962C8B-B14F-4D97-AF65-F5344CB8AC3E}">
        <p14:creationId xmlns:p14="http://schemas.microsoft.com/office/powerpoint/2010/main" val="96481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F7C05-ED8E-138C-A575-A4D83910A19B}"/>
              </a:ext>
            </a:extLst>
          </p:cNvPr>
          <p:cNvSpPr>
            <a:spLocks noGrp="1"/>
          </p:cNvSpPr>
          <p:nvPr>
            <p:ph type="title"/>
          </p:nvPr>
        </p:nvSpPr>
        <p:spPr/>
        <p:txBody>
          <a:bodyPr/>
          <a:lstStyle/>
          <a:p>
            <a:r>
              <a:rPr lang="en-US" dirty="0"/>
              <a:t>Promising practices</a:t>
            </a:r>
          </a:p>
        </p:txBody>
      </p:sp>
      <p:sp>
        <p:nvSpPr>
          <p:cNvPr id="3" name="Content Placeholder 2">
            <a:extLst>
              <a:ext uri="{FF2B5EF4-FFF2-40B4-BE49-F238E27FC236}">
                <a16:creationId xmlns:a16="http://schemas.microsoft.com/office/drawing/2014/main" id="{1D8AA2F1-01C9-D53A-3E54-61E898E4B870}"/>
              </a:ext>
            </a:extLst>
          </p:cNvPr>
          <p:cNvSpPr>
            <a:spLocks noGrp="1"/>
          </p:cNvSpPr>
          <p:nvPr>
            <p:ph idx="1"/>
          </p:nvPr>
        </p:nvSpPr>
        <p:spPr>
          <a:xfrm>
            <a:off x="700636" y="1780675"/>
            <a:ext cx="5218902" cy="561082"/>
          </a:xfrm>
        </p:spPr>
        <p:txBody>
          <a:bodyPr vert="horz" lIns="91440" tIns="45720" rIns="91440" bIns="45720" rtlCol="0" anchor="t">
            <a:normAutofit/>
          </a:bodyPr>
          <a:lstStyle/>
          <a:p>
            <a:pPr marL="0" indent="0">
              <a:spcBef>
                <a:spcPts val="0"/>
              </a:spcBef>
              <a:spcAft>
                <a:spcPts val="1000"/>
              </a:spcAft>
              <a:buNone/>
              <a:defRPr/>
            </a:pPr>
            <a:r>
              <a:rPr lang="en-US" b="1" dirty="0">
                <a:solidFill>
                  <a:prstClr val="black"/>
                </a:solidFill>
                <a:latin typeface="+mj-lt"/>
                <a:ea typeface="Georgia" pitchFamily="34" charset="-122"/>
                <a:cs typeface="Georgia" pitchFamily="34" charset="-120"/>
              </a:rPr>
              <a:t>Interim Housing</a:t>
            </a:r>
            <a:endParaRPr lang="en-US" b="1" i="0" u="none" strike="noStrike" kern="1200" cap="none" spc="0" normalizeH="0" baseline="0" noProof="0" dirty="0">
              <a:ln>
                <a:noFill/>
              </a:ln>
              <a:solidFill>
                <a:prstClr val="black"/>
              </a:solidFill>
              <a:effectLst/>
              <a:uLnTx/>
              <a:uFillTx/>
              <a:latin typeface="+mj-lt"/>
              <a:ea typeface="Georgia" pitchFamily="34" charset="-122"/>
              <a:cs typeface="Georgia" pitchFamily="34" charset="-120"/>
            </a:endParaRPr>
          </a:p>
          <a:p>
            <a:endParaRPr lang="en-US" dirty="0">
              <a:latin typeface="+mj-lt"/>
            </a:endParaRPr>
          </a:p>
          <a:p>
            <a:endParaRPr lang="en-US" dirty="0">
              <a:latin typeface="+mj-lt"/>
            </a:endParaRPr>
          </a:p>
          <a:p>
            <a:endParaRPr lang="en-US" dirty="0">
              <a:latin typeface="+mj-lt"/>
            </a:endParaRPr>
          </a:p>
        </p:txBody>
      </p:sp>
      <p:sp>
        <p:nvSpPr>
          <p:cNvPr id="7" name="Content Placeholder 2">
            <a:extLst>
              <a:ext uri="{FF2B5EF4-FFF2-40B4-BE49-F238E27FC236}">
                <a16:creationId xmlns:a16="http://schemas.microsoft.com/office/drawing/2014/main" id="{88991677-3FC2-0B7F-B14F-A96091810DCA}"/>
              </a:ext>
            </a:extLst>
          </p:cNvPr>
          <p:cNvSpPr txBox="1">
            <a:spLocks/>
          </p:cNvSpPr>
          <p:nvPr/>
        </p:nvSpPr>
        <p:spPr>
          <a:xfrm>
            <a:off x="650903" y="2717569"/>
            <a:ext cx="5395364" cy="449952"/>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latin typeface="+mj-lt"/>
                <a:ea typeface="Georgia" pitchFamily="34" charset="-122"/>
                <a:cs typeface="Georgia" pitchFamily="34" charset="-120"/>
              </a:rPr>
              <a:t>Collaboration</a:t>
            </a:r>
          </a:p>
          <a:p>
            <a:pPr marL="0" indent="0">
              <a:buNone/>
            </a:pPr>
            <a:endParaRPr lang="en-US" dirty="0">
              <a:solidFill>
                <a:srgbClr val="1F2937"/>
              </a:solidFill>
              <a:latin typeface="+mj-lt"/>
              <a:ea typeface="Calibri" pitchFamily="34" charset="-122"/>
              <a:cs typeface="Calibri" pitchFamily="34" charset="-120"/>
            </a:endParaRPr>
          </a:p>
          <a:p>
            <a:pPr marL="0" indent="0">
              <a:buNone/>
            </a:pPr>
            <a:endParaRPr lang="en-US" b="1" dirty="0">
              <a:solidFill>
                <a:srgbClr val="1E2761"/>
              </a:solidFill>
              <a:latin typeface="+mj-lt"/>
              <a:ea typeface="Georgia" pitchFamily="34" charset="-122"/>
              <a:cs typeface="Georgia" pitchFamily="34" charset="-120"/>
            </a:endParaRPr>
          </a:p>
          <a:p>
            <a:endParaRPr lang="en-US" dirty="0">
              <a:latin typeface="+mj-lt"/>
            </a:endParaRPr>
          </a:p>
          <a:p>
            <a:endParaRPr lang="en-US" dirty="0">
              <a:latin typeface="+mj-lt"/>
            </a:endParaRPr>
          </a:p>
          <a:p>
            <a:endParaRPr lang="en-US" dirty="0">
              <a:latin typeface="+mj-lt"/>
            </a:endParaRPr>
          </a:p>
          <a:p>
            <a:endParaRPr lang="en-US" dirty="0">
              <a:latin typeface="+mj-lt"/>
            </a:endParaRPr>
          </a:p>
        </p:txBody>
      </p:sp>
      <p:sp>
        <p:nvSpPr>
          <p:cNvPr id="8" name="Shape 3">
            <a:extLst>
              <a:ext uri="{FF2B5EF4-FFF2-40B4-BE49-F238E27FC236}">
                <a16:creationId xmlns:a16="http://schemas.microsoft.com/office/drawing/2014/main" id="{9C13290A-F8B0-0081-8DC4-637460B70014}"/>
              </a:ext>
            </a:extLst>
          </p:cNvPr>
          <p:cNvSpPr/>
          <p:nvPr/>
        </p:nvSpPr>
        <p:spPr>
          <a:xfrm>
            <a:off x="451021" y="1783080"/>
            <a:ext cx="73152" cy="1645920"/>
          </a:xfrm>
          <a:prstGeom prst="rect">
            <a:avLst/>
          </a:prstGeom>
          <a:solidFill>
            <a:schemeClr val="accent1"/>
          </a:solidFill>
          <a:ln/>
        </p:spPr>
        <p:txBody>
          <a:bodyPr/>
          <a:lstStyle/>
          <a:p>
            <a:endParaRPr lang="en-US"/>
          </a:p>
        </p:txBody>
      </p:sp>
      <p:sp>
        <p:nvSpPr>
          <p:cNvPr id="12" name="Rounded Rectangle 11">
            <a:extLst>
              <a:ext uri="{FF2B5EF4-FFF2-40B4-BE49-F238E27FC236}">
                <a16:creationId xmlns:a16="http://schemas.microsoft.com/office/drawing/2014/main" id="{48E14A5E-72DE-1E62-49DA-B0EE50F8E503}"/>
              </a:ext>
            </a:extLst>
          </p:cNvPr>
          <p:cNvSpPr/>
          <p:nvPr/>
        </p:nvSpPr>
        <p:spPr>
          <a:xfrm>
            <a:off x="586941" y="3705487"/>
            <a:ext cx="5462280" cy="2098279"/>
          </a:xfrm>
          <a:prstGeom prst="roundRect">
            <a:avLst>
              <a:gd name="adj" fmla="val 10000"/>
            </a:avLst>
          </a:prstGeom>
          <a:solidFill>
            <a:schemeClr val="accent1">
              <a:lumMod val="20000"/>
              <a:lumOff val="8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Shape 3">
            <a:extLst>
              <a:ext uri="{FF2B5EF4-FFF2-40B4-BE49-F238E27FC236}">
                <a16:creationId xmlns:a16="http://schemas.microsoft.com/office/drawing/2014/main" id="{15F497A2-6A12-E912-A016-E960563A2A8A}"/>
              </a:ext>
            </a:extLst>
          </p:cNvPr>
          <p:cNvSpPr/>
          <p:nvPr/>
        </p:nvSpPr>
        <p:spPr>
          <a:xfrm>
            <a:off x="434922" y="3842023"/>
            <a:ext cx="73152" cy="1645920"/>
          </a:xfrm>
          <a:prstGeom prst="rect">
            <a:avLst/>
          </a:prstGeom>
          <a:solidFill>
            <a:schemeClr val="accent3"/>
          </a:solidFill>
          <a:ln/>
        </p:spPr>
        <p:txBody>
          <a:bodyPr/>
          <a:lstStyle/>
          <a:p>
            <a:endParaRPr lang="en-US"/>
          </a:p>
        </p:txBody>
      </p:sp>
      <p:sp>
        <p:nvSpPr>
          <p:cNvPr id="6" name="TextBox 5">
            <a:extLst>
              <a:ext uri="{FF2B5EF4-FFF2-40B4-BE49-F238E27FC236}">
                <a16:creationId xmlns:a16="http://schemas.microsoft.com/office/drawing/2014/main" id="{21AFB5A6-5EBB-2FF1-8E5C-953C5E05CA55}"/>
              </a:ext>
            </a:extLst>
          </p:cNvPr>
          <p:cNvSpPr txBox="1"/>
          <p:nvPr/>
        </p:nvSpPr>
        <p:spPr>
          <a:xfrm>
            <a:off x="611005" y="3738945"/>
            <a:ext cx="5343176" cy="1815882"/>
          </a:xfrm>
          <a:prstGeom prst="rect">
            <a:avLst/>
          </a:prstGeom>
          <a:noFill/>
        </p:spPr>
        <p:txBody>
          <a:bodyPr wrap="square">
            <a:spAutoFit/>
          </a:bodyPr>
          <a:lstStyle/>
          <a:p>
            <a:pPr marL="0" indent="0" algn="just">
              <a:buNone/>
            </a:pPr>
            <a:r>
              <a:rPr lang="en-US" sz="1600" i="1" dirty="0">
                <a:latin typeface="Georgia" panose="02040502050405020303" pitchFamily="18" charset="0"/>
              </a:rPr>
              <a:t>“One thing really is we can't do it alone, so the organizations cannot do it alone. So, we do need that collaboration and the partnership and to come up together to identify our top priorities and how do we manage as a collaborative partner across the county and city and allocate buckets of dollars to these priorities. That is a system-wide priority. ”   </a:t>
            </a:r>
            <a:r>
              <a:rPr lang="en-US" sz="1100" dirty="0">
                <a:latin typeface="+mj-lt"/>
              </a:rPr>
              <a:t>- Provider</a:t>
            </a:r>
            <a:endParaRPr lang="en-US" sz="1600" b="1" i="1" dirty="0">
              <a:highlight>
                <a:srgbClr val="FFFF00"/>
              </a:highlight>
              <a:latin typeface="+mj-lt"/>
            </a:endParaRPr>
          </a:p>
        </p:txBody>
      </p:sp>
      <p:sp>
        <p:nvSpPr>
          <p:cNvPr id="13" name="Slide Number Placeholder 12">
            <a:extLst>
              <a:ext uri="{FF2B5EF4-FFF2-40B4-BE49-F238E27FC236}">
                <a16:creationId xmlns:a16="http://schemas.microsoft.com/office/drawing/2014/main" id="{C37B7587-C50C-C147-1B4E-6B5E802D899C}"/>
              </a:ext>
            </a:extLst>
          </p:cNvPr>
          <p:cNvSpPr>
            <a:spLocks noGrp="1"/>
          </p:cNvSpPr>
          <p:nvPr>
            <p:ph type="sldNum" sz="quarter" idx="12"/>
          </p:nvPr>
        </p:nvSpPr>
        <p:spPr/>
        <p:txBody>
          <a:bodyPr/>
          <a:lstStyle/>
          <a:p>
            <a:fld id="{87E7843D-FF13-4365-9478-9625B70A2705}" type="slidenum">
              <a:rPr lang="en-US" smtClean="0"/>
              <a:t>17</a:t>
            </a:fld>
            <a:endParaRPr lang="en-US"/>
          </a:p>
        </p:txBody>
      </p:sp>
      <p:sp>
        <p:nvSpPr>
          <p:cNvPr id="4" name="Content Placeholder 2">
            <a:extLst>
              <a:ext uri="{FF2B5EF4-FFF2-40B4-BE49-F238E27FC236}">
                <a16:creationId xmlns:a16="http://schemas.microsoft.com/office/drawing/2014/main" id="{0D03CE86-3452-96D4-CD16-443767495F2D}"/>
              </a:ext>
            </a:extLst>
          </p:cNvPr>
          <p:cNvSpPr txBox="1">
            <a:spLocks/>
          </p:cNvSpPr>
          <p:nvPr/>
        </p:nvSpPr>
        <p:spPr>
          <a:xfrm>
            <a:off x="695674" y="2254042"/>
            <a:ext cx="5218902" cy="1907980"/>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latin typeface="+mj-lt"/>
                <a:ea typeface="Georgia" pitchFamily="34" charset="-122"/>
                <a:cs typeface="Georgia" pitchFamily="34" charset="-120"/>
              </a:rPr>
              <a:t>Flexibility &amp; Responsiveness</a:t>
            </a:r>
            <a:endParaRPr lang="en-US" dirty="0">
              <a:latin typeface="+mj-lt"/>
            </a:endParaRPr>
          </a:p>
          <a:p>
            <a:endParaRPr lang="en-US" dirty="0">
              <a:latin typeface="+mj-lt"/>
            </a:endParaRPr>
          </a:p>
          <a:p>
            <a:endParaRPr lang="en-US" dirty="0">
              <a:latin typeface="+mj-lt"/>
            </a:endParaRPr>
          </a:p>
          <a:p>
            <a:endParaRPr lang="en-US" dirty="0">
              <a:latin typeface="+mj-lt"/>
            </a:endParaRPr>
          </a:p>
          <a:p>
            <a:endParaRPr lang="en-US" dirty="0">
              <a:latin typeface="+mj-lt"/>
            </a:endParaRPr>
          </a:p>
        </p:txBody>
      </p:sp>
      <p:pic>
        <p:nvPicPr>
          <p:cNvPr id="5" name="Picture 4">
            <a:extLst>
              <a:ext uri="{FF2B5EF4-FFF2-40B4-BE49-F238E27FC236}">
                <a16:creationId xmlns:a16="http://schemas.microsoft.com/office/drawing/2014/main" id="{BE806E12-31FD-A54C-8780-A8B486EF9198}"/>
              </a:ext>
            </a:extLst>
          </p:cNvPr>
          <p:cNvPicPr>
            <a:picLocks noChangeAspect="1"/>
          </p:cNvPicPr>
          <p:nvPr/>
        </p:nvPicPr>
        <p:blipFill>
          <a:blip r:embed="rId3"/>
          <a:stretch>
            <a:fillRect/>
          </a:stretch>
        </p:blipFill>
        <p:spPr>
          <a:xfrm>
            <a:off x="6506595" y="1735394"/>
            <a:ext cx="5573893" cy="3387212"/>
          </a:xfrm>
          <a:prstGeom prst="rect">
            <a:avLst/>
          </a:prstGeom>
        </p:spPr>
      </p:pic>
    </p:spTree>
    <p:extLst>
      <p:ext uri="{BB962C8B-B14F-4D97-AF65-F5344CB8AC3E}">
        <p14:creationId xmlns:p14="http://schemas.microsoft.com/office/powerpoint/2010/main" val="128402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animBg="1"/>
      <p:bldP spid="12" grpId="0" animBg="1"/>
      <p:bldP spid="11" grpId="0" animBg="1"/>
      <p:bldP spid="6"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D5066-4E1F-8268-3123-28297446CFF9}"/>
              </a:ext>
            </a:extLst>
          </p:cNvPr>
          <p:cNvSpPr>
            <a:spLocks noGrp="1"/>
          </p:cNvSpPr>
          <p:nvPr>
            <p:ph type="title"/>
          </p:nvPr>
        </p:nvSpPr>
        <p:spPr>
          <a:xfrm>
            <a:off x="700635" y="914400"/>
            <a:ext cx="10691265" cy="736091"/>
          </a:xfrm>
        </p:spPr>
        <p:txBody>
          <a:bodyPr/>
          <a:lstStyle/>
          <a:p>
            <a:r>
              <a:rPr lang="en-US" dirty="0"/>
              <a:t>Key takeaways &amp; recommendations</a:t>
            </a:r>
          </a:p>
        </p:txBody>
      </p:sp>
      <p:sp>
        <p:nvSpPr>
          <p:cNvPr id="3" name="Content Placeholder 2">
            <a:extLst>
              <a:ext uri="{FF2B5EF4-FFF2-40B4-BE49-F238E27FC236}">
                <a16:creationId xmlns:a16="http://schemas.microsoft.com/office/drawing/2014/main" id="{B3E981E0-3023-7659-724C-4E5466CF8592}"/>
              </a:ext>
            </a:extLst>
          </p:cNvPr>
          <p:cNvSpPr>
            <a:spLocks noGrp="1"/>
          </p:cNvSpPr>
          <p:nvPr>
            <p:ph idx="1"/>
          </p:nvPr>
        </p:nvSpPr>
        <p:spPr>
          <a:xfrm>
            <a:off x="891808" y="1872308"/>
            <a:ext cx="5104459" cy="1086336"/>
          </a:xfrm>
        </p:spPr>
        <p:txBody>
          <a:bodyPr>
            <a:normAutofit/>
          </a:bodyPr>
          <a:lstStyle/>
          <a:p>
            <a:pPr marL="0" indent="0">
              <a:lnSpc>
                <a:spcPct val="150000"/>
              </a:lnSpc>
              <a:buNone/>
            </a:pPr>
            <a:r>
              <a:rPr lang="en-US" sz="4000" dirty="0">
                <a:solidFill>
                  <a:srgbClr val="1E2761"/>
                </a:solidFill>
                <a:latin typeface="+mj-lt"/>
                <a:ea typeface="Georgia" pitchFamily="34" charset="-122"/>
                <a:cs typeface="Georgia" pitchFamily="34" charset="-120"/>
              </a:rPr>
              <a:t>Reframe the Problem</a:t>
            </a:r>
            <a:endParaRPr lang="en-US" sz="4000" dirty="0">
              <a:latin typeface="+mj-lt"/>
            </a:endParaRPr>
          </a:p>
          <a:p>
            <a:pPr>
              <a:lnSpc>
                <a:spcPct val="150000"/>
              </a:lnSpc>
            </a:pPr>
            <a:endParaRPr lang="en-US" sz="4000" dirty="0">
              <a:latin typeface="+mj-lt"/>
            </a:endParaRPr>
          </a:p>
        </p:txBody>
      </p:sp>
      <p:sp>
        <p:nvSpPr>
          <p:cNvPr id="5" name="Shape 2">
            <a:extLst>
              <a:ext uri="{FF2B5EF4-FFF2-40B4-BE49-F238E27FC236}">
                <a16:creationId xmlns:a16="http://schemas.microsoft.com/office/drawing/2014/main" id="{B245056D-2C53-C5E1-4206-A8EB1A7AFEBB}"/>
              </a:ext>
            </a:extLst>
          </p:cNvPr>
          <p:cNvSpPr/>
          <p:nvPr/>
        </p:nvSpPr>
        <p:spPr>
          <a:xfrm>
            <a:off x="609195" y="1830828"/>
            <a:ext cx="91440" cy="1143000"/>
          </a:xfrm>
          <a:prstGeom prst="rect">
            <a:avLst/>
          </a:prstGeom>
          <a:solidFill>
            <a:schemeClr val="accent4">
              <a:lumMod val="50000"/>
            </a:schemeClr>
          </a:solidFill>
          <a:ln/>
        </p:spPr>
        <p:txBody>
          <a:bodyPr/>
          <a:lstStyle/>
          <a:p>
            <a:endParaRPr lang="en-US"/>
          </a:p>
        </p:txBody>
      </p:sp>
      <p:sp>
        <p:nvSpPr>
          <p:cNvPr id="7" name="Text 4">
            <a:extLst>
              <a:ext uri="{FF2B5EF4-FFF2-40B4-BE49-F238E27FC236}">
                <a16:creationId xmlns:a16="http://schemas.microsoft.com/office/drawing/2014/main" id="{C2D3966F-6D8F-CAE8-40FC-015C3398EF22}"/>
              </a:ext>
            </a:extLst>
          </p:cNvPr>
          <p:cNvSpPr/>
          <p:nvPr/>
        </p:nvSpPr>
        <p:spPr>
          <a:xfrm>
            <a:off x="1188720" y="1427871"/>
            <a:ext cx="3840480" cy="457200"/>
          </a:xfrm>
          <a:prstGeom prst="rect">
            <a:avLst/>
          </a:prstGeom>
          <a:noFill/>
          <a:ln/>
        </p:spPr>
        <p:txBody>
          <a:bodyPr wrap="square" rtlCol="0" anchor="ctr"/>
          <a:lstStyle/>
          <a:p>
            <a:pPr marL="0" indent="0">
              <a:buNone/>
            </a:pPr>
            <a:endParaRPr lang="en-US" sz="2000" dirty="0"/>
          </a:p>
        </p:txBody>
      </p:sp>
      <p:sp>
        <p:nvSpPr>
          <p:cNvPr id="10" name="Shape 8">
            <a:extLst>
              <a:ext uri="{FF2B5EF4-FFF2-40B4-BE49-F238E27FC236}">
                <a16:creationId xmlns:a16="http://schemas.microsoft.com/office/drawing/2014/main" id="{84B39540-90A1-73F6-6602-0B5E85752ACF}"/>
              </a:ext>
            </a:extLst>
          </p:cNvPr>
          <p:cNvSpPr/>
          <p:nvPr/>
        </p:nvSpPr>
        <p:spPr>
          <a:xfrm>
            <a:off x="609195" y="3352718"/>
            <a:ext cx="91440" cy="1143000"/>
          </a:xfrm>
          <a:prstGeom prst="rect">
            <a:avLst/>
          </a:prstGeom>
          <a:solidFill>
            <a:schemeClr val="accent4">
              <a:lumMod val="75000"/>
            </a:schemeClr>
          </a:solidFill>
          <a:ln/>
        </p:spPr>
        <p:txBody>
          <a:bodyPr/>
          <a:lstStyle/>
          <a:p>
            <a:endParaRPr lang="en-US"/>
          </a:p>
        </p:txBody>
      </p:sp>
      <p:sp>
        <p:nvSpPr>
          <p:cNvPr id="12" name="Text 10">
            <a:extLst>
              <a:ext uri="{FF2B5EF4-FFF2-40B4-BE49-F238E27FC236}">
                <a16:creationId xmlns:a16="http://schemas.microsoft.com/office/drawing/2014/main" id="{7D0FBF2C-FD10-FD9C-4FA3-87963D866A5B}"/>
              </a:ext>
            </a:extLst>
          </p:cNvPr>
          <p:cNvSpPr/>
          <p:nvPr/>
        </p:nvSpPr>
        <p:spPr>
          <a:xfrm>
            <a:off x="1188720" y="2708031"/>
            <a:ext cx="3840480" cy="457200"/>
          </a:xfrm>
          <a:prstGeom prst="rect">
            <a:avLst/>
          </a:prstGeom>
          <a:noFill/>
          <a:ln/>
        </p:spPr>
        <p:txBody>
          <a:bodyPr wrap="square" rtlCol="0" anchor="ctr"/>
          <a:lstStyle/>
          <a:p>
            <a:pPr marL="0" indent="0">
              <a:buNone/>
            </a:pPr>
            <a:endParaRPr lang="en-US" sz="2000" dirty="0"/>
          </a:p>
        </p:txBody>
      </p:sp>
      <p:sp>
        <p:nvSpPr>
          <p:cNvPr id="15" name="Text 16">
            <a:extLst>
              <a:ext uri="{FF2B5EF4-FFF2-40B4-BE49-F238E27FC236}">
                <a16:creationId xmlns:a16="http://schemas.microsoft.com/office/drawing/2014/main" id="{5A38AEDC-C7F0-6D5F-6E67-CD83671A1707}"/>
              </a:ext>
            </a:extLst>
          </p:cNvPr>
          <p:cNvSpPr/>
          <p:nvPr/>
        </p:nvSpPr>
        <p:spPr>
          <a:xfrm>
            <a:off x="1188720" y="3988191"/>
            <a:ext cx="3840480" cy="457200"/>
          </a:xfrm>
          <a:prstGeom prst="rect">
            <a:avLst/>
          </a:prstGeom>
          <a:noFill/>
          <a:ln/>
        </p:spPr>
        <p:txBody>
          <a:bodyPr wrap="square" rtlCol="0" anchor="ctr"/>
          <a:lstStyle/>
          <a:p>
            <a:pPr marL="0" indent="0">
              <a:buNone/>
            </a:pPr>
            <a:endParaRPr lang="en-US" sz="2000" dirty="0"/>
          </a:p>
        </p:txBody>
      </p:sp>
      <p:sp>
        <p:nvSpPr>
          <p:cNvPr id="16" name="Shape 8">
            <a:extLst>
              <a:ext uri="{FF2B5EF4-FFF2-40B4-BE49-F238E27FC236}">
                <a16:creationId xmlns:a16="http://schemas.microsoft.com/office/drawing/2014/main" id="{07E895AF-FBFB-07CF-4F44-C06E1411FAA4}"/>
              </a:ext>
            </a:extLst>
          </p:cNvPr>
          <p:cNvSpPr/>
          <p:nvPr/>
        </p:nvSpPr>
        <p:spPr>
          <a:xfrm>
            <a:off x="609195" y="4788737"/>
            <a:ext cx="91440" cy="1143000"/>
          </a:xfrm>
          <a:prstGeom prst="rect">
            <a:avLst/>
          </a:prstGeom>
          <a:solidFill>
            <a:schemeClr val="accent4"/>
          </a:solidFill>
          <a:ln/>
        </p:spPr>
        <p:txBody>
          <a:bodyPr/>
          <a:lstStyle/>
          <a:p>
            <a:endParaRPr lang="en-US"/>
          </a:p>
        </p:txBody>
      </p:sp>
      <p:sp>
        <p:nvSpPr>
          <p:cNvPr id="6" name="Text 6">
            <a:extLst>
              <a:ext uri="{FF2B5EF4-FFF2-40B4-BE49-F238E27FC236}">
                <a16:creationId xmlns:a16="http://schemas.microsoft.com/office/drawing/2014/main" id="{5C7671A0-ABED-5182-9235-F97B6BF9A6A8}"/>
              </a:ext>
            </a:extLst>
          </p:cNvPr>
          <p:cNvSpPr/>
          <p:nvPr/>
        </p:nvSpPr>
        <p:spPr>
          <a:xfrm>
            <a:off x="6195735" y="2063993"/>
            <a:ext cx="5204459" cy="1028314"/>
          </a:xfrm>
          <a:prstGeom prst="rect">
            <a:avLst/>
          </a:prstGeom>
          <a:noFill/>
          <a:ln/>
        </p:spPr>
        <p:txBody>
          <a:bodyPr wrap="square" rtlCol="0" anchor="ctr"/>
          <a:lstStyle/>
          <a:p>
            <a:pPr marL="342900" indent="-342900">
              <a:buFont typeface="Arial" panose="020B0604020202020204" pitchFamily="34" charset="0"/>
              <a:buChar char="•"/>
            </a:pPr>
            <a:r>
              <a:rPr lang="en-US" sz="2000" dirty="0">
                <a:solidFill>
                  <a:srgbClr val="1F2937"/>
                </a:solidFill>
                <a:latin typeface="Univers" panose="020B0503020202020204" pitchFamily="34" charset="0"/>
                <a:ea typeface="Calibri" pitchFamily="34" charset="-122"/>
                <a:cs typeface="Calibri" pitchFamily="34" charset="-120"/>
              </a:rPr>
              <a:t>Prioritize housing affordability and availability</a:t>
            </a:r>
          </a:p>
          <a:p>
            <a:pPr marL="342900" indent="-342900">
              <a:buFont typeface="Arial" panose="020B0604020202020204" pitchFamily="34" charset="0"/>
              <a:buChar char="•"/>
            </a:pPr>
            <a:r>
              <a:rPr lang="en-US" sz="2000" dirty="0">
                <a:solidFill>
                  <a:srgbClr val="1F2937"/>
                </a:solidFill>
                <a:latin typeface="Univers" panose="020B0503020202020204" pitchFamily="34" charset="0"/>
                <a:ea typeface="Calibri" pitchFamily="34" charset="-122"/>
                <a:cs typeface="Calibri" pitchFamily="34" charset="-120"/>
              </a:rPr>
              <a:t>Meet pressing needs (e.g., health care, employment, transportation, etc.)</a:t>
            </a:r>
            <a:endParaRPr lang="en-US" sz="2000" dirty="0">
              <a:latin typeface="Univers" panose="020B0503020202020204" pitchFamily="34" charset="0"/>
            </a:endParaRPr>
          </a:p>
        </p:txBody>
      </p:sp>
      <p:sp>
        <p:nvSpPr>
          <p:cNvPr id="8" name="Text 12">
            <a:extLst>
              <a:ext uri="{FF2B5EF4-FFF2-40B4-BE49-F238E27FC236}">
                <a16:creationId xmlns:a16="http://schemas.microsoft.com/office/drawing/2014/main" id="{11E3FC00-350E-AF3A-7737-C80901C57695}"/>
              </a:ext>
            </a:extLst>
          </p:cNvPr>
          <p:cNvSpPr/>
          <p:nvPr/>
        </p:nvSpPr>
        <p:spPr>
          <a:xfrm>
            <a:off x="6145735" y="3626424"/>
            <a:ext cx="4731572" cy="1264468"/>
          </a:xfrm>
          <a:prstGeom prst="rect">
            <a:avLst/>
          </a:prstGeom>
          <a:noFill/>
          <a:ln/>
        </p:spPr>
        <p:txBody>
          <a:bodyPr wrap="square" rtlCol="0" anchor="ctr"/>
          <a:lstStyle/>
          <a:p>
            <a:pPr marL="342900" indent="-342900">
              <a:buFont typeface="Arial" panose="020B0604020202020204" pitchFamily="34" charset="0"/>
              <a:buChar char="•"/>
            </a:pPr>
            <a:r>
              <a:rPr lang="en-US" sz="2000" dirty="0">
                <a:solidFill>
                  <a:srgbClr val="1F2937"/>
                </a:solidFill>
                <a:latin typeface="Univers" panose="020B0503020202020204" pitchFamily="34" charset="0"/>
                <a:ea typeface="Calibri" pitchFamily="34" charset="-122"/>
                <a:cs typeface="Calibri" pitchFamily="34" charset="-120"/>
              </a:rPr>
              <a:t>Unify data systems</a:t>
            </a:r>
          </a:p>
          <a:p>
            <a:pPr marL="342900" indent="-342900">
              <a:buFont typeface="Arial" panose="020B0604020202020204" pitchFamily="34" charset="0"/>
              <a:buChar char="•"/>
            </a:pPr>
            <a:r>
              <a:rPr lang="en-US" sz="2000" dirty="0">
                <a:solidFill>
                  <a:srgbClr val="1F2937"/>
                </a:solidFill>
                <a:latin typeface="Univers" panose="020B0503020202020204" pitchFamily="34" charset="0"/>
                <a:cs typeface="Calibri" pitchFamily="34" charset="-120"/>
              </a:rPr>
              <a:t>Define and provide comprehensive services in IH and PH.</a:t>
            </a:r>
            <a:endParaRPr lang="en-US" sz="2000" dirty="0">
              <a:latin typeface="Univers" panose="020B0503020202020204" pitchFamily="34" charset="0"/>
            </a:endParaRPr>
          </a:p>
        </p:txBody>
      </p:sp>
      <p:sp>
        <p:nvSpPr>
          <p:cNvPr id="9" name="Text 18">
            <a:extLst>
              <a:ext uri="{FF2B5EF4-FFF2-40B4-BE49-F238E27FC236}">
                <a16:creationId xmlns:a16="http://schemas.microsoft.com/office/drawing/2014/main" id="{21F0C124-4DE5-08E1-2632-9651FECE1F91}"/>
              </a:ext>
            </a:extLst>
          </p:cNvPr>
          <p:cNvSpPr/>
          <p:nvPr/>
        </p:nvSpPr>
        <p:spPr>
          <a:xfrm>
            <a:off x="6195735" y="5120640"/>
            <a:ext cx="5204460" cy="822960"/>
          </a:xfrm>
          <a:prstGeom prst="rect">
            <a:avLst/>
          </a:prstGeom>
          <a:noFill/>
          <a:ln/>
        </p:spPr>
        <p:txBody>
          <a:bodyPr wrap="square" rtlCol="0" anchor="ctr"/>
          <a:lstStyle/>
          <a:p>
            <a:pPr marL="342900" indent="-342900">
              <a:buFont typeface="Arial" panose="020B0604020202020204" pitchFamily="34" charset="0"/>
              <a:buChar char="•"/>
            </a:pPr>
            <a:r>
              <a:rPr lang="en-US" sz="2000" dirty="0">
                <a:solidFill>
                  <a:srgbClr val="1F2937"/>
                </a:solidFill>
                <a:latin typeface="Univers" panose="020B0503020202020204" pitchFamily="34" charset="0"/>
                <a:ea typeface="Calibri" pitchFamily="34" charset="-122"/>
                <a:cs typeface="Calibri" pitchFamily="34" charset="-120"/>
              </a:rPr>
              <a:t>Track people, not just aggregate numbers (include qualitative data)</a:t>
            </a:r>
          </a:p>
        </p:txBody>
      </p:sp>
      <p:sp>
        <p:nvSpPr>
          <p:cNvPr id="11" name="Slide Number Placeholder 10">
            <a:extLst>
              <a:ext uri="{FF2B5EF4-FFF2-40B4-BE49-F238E27FC236}">
                <a16:creationId xmlns:a16="http://schemas.microsoft.com/office/drawing/2014/main" id="{7E63970D-C527-644C-4667-C0E4FEAC88F6}"/>
              </a:ext>
            </a:extLst>
          </p:cNvPr>
          <p:cNvSpPr>
            <a:spLocks noGrp="1"/>
          </p:cNvSpPr>
          <p:nvPr>
            <p:ph type="sldNum" sz="quarter" idx="12"/>
          </p:nvPr>
        </p:nvSpPr>
        <p:spPr/>
        <p:txBody>
          <a:bodyPr/>
          <a:lstStyle/>
          <a:p>
            <a:fld id="{87E7843D-FF13-4365-9478-9625B70A2705}" type="slidenum">
              <a:rPr lang="en-US" smtClean="0"/>
              <a:t>18</a:t>
            </a:fld>
            <a:endParaRPr lang="en-US"/>
          </a:p>
        </p:txBody>
      </p:sp>
      <p:sp>
        <p:nvSpPr>
          <p:cNvPr id="4" name="Content Placeholder 2">
            <a:extLst>
              <a:ext uri="{FF2B5EF4-FFF2-40B4-BE49-F238E27FC236}">
                <a16:creationId xmlns:a16="http://schemas.microsoft.com/office/drawing/2014/main" id="{72250DC8-18BC-DB19-C819-B439CEE3CE14}"/>
              </a:ext>
            </a:extLst>
          </p:cNvPr>
          <p:cNvSpPr txBox="1">
            <a:spLocks/>
          </p:cNvSpPr>
          <p:nvPr/>
        </p:nvSpPr>
        <p:spPr>
          <a:xfrm>
            <a:off x="941807" y="3352718"/>
            <a:ext cx="5104459" cy="98258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4000" dirty="0">
                <a:solidFill>
                  <a:srgbClr val="1E2761"/>
                </a:solidFill>
                <a:latin typeface="+mj-lt"/>
                <a:ea typeface="Georgia" pitchFamily="34" charset="-122"/>
                <a:cs typeface="Georgia" pitchFamily="34" charset="-120"/>
              </a:rPr>
              <a:t>Repair the System</a:t>
            </a:r>
            <a:endParaRPr lang="en-US" sz="4000" dirty="0">
              <a:latin typeface="+mj-lt"/>
            </a:endParaRPr>
          </a:p>
          <a:p>
            <a:pPr>
              <a:lnSpc>
                <a:spcPct val="150000"/>
              </a:lnSpc>
            </a:pPr>
            <a:endParaRPr lang="en-US" sz="4000" dirty="0">
              <a:latin typeface="+mj-lt"/>
            </a:endParaRPr>
          </a:p>
          <a:p>
            <a:pPr>
              <a:lnSpc>
                <a:spcPct val="150000"/>
              </a:lnSpc>
            </a:pPr>
            <a:endParaRPr lang="en-US" sz="4000" dirty="0">
              <a:latin typeface="+mj-lt"/>
            </a:endParaRPr>
          </a:p>
        </p:txBody>
      </p:sp>
      <p:sp>
        <p:nvSpPr>
          <p:cNvPr id="13" name="Content Placeholder 2">
            <a:extLst>
              <a:ext uri="{FF2B5EF4-FFF2-40B4-BE49-F238E27FC236}">
                <a16:creationId xmlns:a16="http://schemas.microsoft.com/office/drawing/2014/main" id="{101B7B5F-381C-1D37-1B55-5CBD4F79FE7C}"/>
              </a:ext>
            </a:extLst>
          </p:cNvPr>
          <p:cNvSpPr txBox="1">
            <a:spLocks/>
          </p:cNvSpPr>
          <p:nvPr/>
        </p:nvSpPr>
        <p:spPr>
          <a:xfrm>
            <a:off x="900102" y="4871973"/>
            <a:ext cx="5104459" cy="1039976"/>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4000" dirty="0">
                <a:solidFill>
                  <a:srgbClr val="1E2761"/>
                </a:solidFill>
                <a:latin typeface="+mj-lt"/>
                <a:ea typeface="Georgia" pitchFamily="34" charset="-122"/>
                <a:cs typeface="Georgia" pitchFamily="34" charset="-120"/>
              </a:rPr>
              <a:t>Reimagine Investments</a:t>
            </a:r>
          </a:p>
          <a:p>
            <a:pPr>
              <a:lnSpc>
                <a:spcPct val="150000"/>
              </a:lnSpc>
            </a:pPr>
            <a:endParaRPr lang="en-US" sz="4000" dirty="0">
              <a:latin typeface="+mj-lt"/>
            </a:endParaRPr>
          </a:p>
          <a:p>
            <a:pPr>
              <a:lnSpc>
                <a:spcPct val="150000"/>
              </a:lnSpc>
            </a:pPr>
            <a:endParaRPr lang="en-US" sz="4000" dirty="0">
              <a:latin typeface="+mj-lt"/>
            </a:endParaRPr>
          </a:p>
        </p:txBody>
      </p:sp>
    </p:spTree>
    <p:extLst>
      <p:ext uri="{BB962C8B-B14F-4D97-AF65-F5344CB8AC3E}">
        <p14:creationId xmlns:p14="http://schemas.microsoft.com/office/powerpoint/2010/main" val="19960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8" grpId="0" animBg="1"/>
      <p:bldP spid="9" grpId="0" animBg="1"/>
      <p:bldP spid="4"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C4512C63-A719-6419-BEFF-046E3FBA35EF}"/>
              </a:ext>
            </a:extLst>
          </p:cNvPr>
          <p:cNvSpPr/>
          <p:nvPr/>
        </p:nvSpPr>
        <p:spPr>
          <a:xfrm>
            <a:off x="556111" y="2047179"/>
            <a:ext cx="10982739" cy="1649857"/>
          </a:xfrm>
          <a:prstGeom prst="roundRect">
            <a:avLst/>
          </a:prstGeom>
          <a:solidFill>
            <a:schemeClr val="accent1">
              <a:lumMod val="20000"/>
              <a:lumOff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Slide Number Placeholder 8">
            <a:extLst>
              <a:ext uri="{FF2B5EF4-FFF2-40B4-BE49-F238E27FC236}">
                <a16:creationId xmlns:a16="http://schemas.microsoft.com/office/drawing/2014/main" id="{A747249C-D764-8865-F7D9-A2ADF9A4F36B}"/>
              </a:ext>
            </a:extLst>
          </p:cNvPr>
          <p:cNvSpPr>
            <a:spLocks noGrp="1"/>
          </p:cNvSpPr>
          <p:nvPr>
            <p:ph type="sldNum" sz="quarter" idx="12"/>
          </p:nvPr>
        </p:nvSpPr>
        <p:spPr/>
        <p:txBody>
          <a:bodyPr/>
          <a:lstStyle/>
          <a:p>
            <a:fld id="{87E7843D-FF13-4365-9478-9625B70A2705}" type="slidenum">
              <a:rPr lang="en-US" smtClean="0"/>
              <a:t>19</a:t>
            </a:fld>
            <a:endParaRPr lang="en-US"/>
          </a:p>
        </p:txBody>
      </p:sp>
      <p:sp>
        <p:nvSpPr>
          <p:cNvPr id="2" name="Title 1">
            <a:extLst>
              <a:ext uri="{FF2B5EF4-FFF2-40B4-BE49-F238E27FC236}">
                <a16:creationId xmlns:a16="http://schemas.microsoft.com/office/drawing/2014/main" id="{A65AECF2-57DD-7391-50C6-7CED11085803}"/>
              </a:ext>
            </a:extLst>
          </p:cNvPr>
          <p:cNvSpPr>
            <a:spLocks noGrp="1"/>
          </p:cNvSpPr>
          <p:nvPr>
            <p:ph type="title" idx="4294967295"/>
          </p:nvPr>
        </p:nvSpPr>
        <p:spPr>
          <a:xfrm>
            <a:off x="542859" y="954144"/>
            <a:ext cx="10630194" cy="1441450"/>
          </a:xfrm>
        </p:spPr>
        <p:txBody>
          <a:bodyPr anchor="t">
            <a:normAutofit/>
          </a:bodyPr>
          <a:lstStyle/>
          <a:p>
            <a:r>
              <a:rPr lang="en-US" dirty="0"/>
              <a:t>Everyone has a story: more to come</a:t>
            </a:r>
          </a:p>
        </p:txBody>
      </p:sp>
      <p:sp>
        <p:nvSpPr>
          <p:cNvPr id="4" name="Content Placeholder 3">
            <a:extLst>
              <a:ext uri="{FF2B5EF4-FFF2-40B4-BE49-F238E27FC236}">
                <a16:creationId xmlns:a16="http://schemas.microsoft.com/office/drawing/2014/main" id="{7E84DC57-549E-6FD3-CFFD-AC20F23F68DA}"/>
              </a:ext>
            </a:extLst>
          </p:cNvPr>
          <p:cNvSpPr>
            <a:spLocks noGrp="1" noChangeArrowheads="1"/>
          </p:cNvSpPr>
          <p:nvPr>
            <p:ph idx="4294967295"/>
          </p:nvPr>
        </p:nvSpPr>
        <p:spPr bwMode="auto">
          <a:xfrm>
            <a:off x="903396" y="2310192"/>
            <a:ext cx="10269657" cy="129932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vert="horz" lIns="91440" tIns="45720" rIns="91440" bIns="45720" numCol="1" anchorCtr="0" compatLnSpc="1">
            <a:prstTxWarp prst="textNoShape">
              <a:avLst/>
            </a:prstTxWarp>
            <a:normAutofit/>
          </a:bodyPr>
          <a:lstStyle/>
          <a:p>
            <a:pPr marL="0" marR="0" lvl="0" indent="0" algn="ctr" defTabSz="914400" rtl="0" eaLnBrk="0" fontAlgn="base" latinLnBrk="0" hangingPunct="0">
              <a:spcBef>
                <a:spcPct val="0"/>
              </a:spcBef>
              <a:spcAft>
                <a:spcPts val="600"/>
              </a:spcAft>
              <a:buClrTx/>
              <a:buSzTx/>
              <a:buFontTx/>
              <a:buNone/>
              <a:tabLst/>
            </a:pPr>
            <a:r>
              <a:rPr kumimoji="0" lang="en-US" altLang="en-US" sz="2400" i="1" u="none" strike="noStrike" cap="none" normalizeH="0" baseline="0" dirty="0">
                <a:ln>
                  <a:noFill/>
                </a:ln>
                <a:effectLst/>
                <a:latin typeface="Georgia" panose="02040502050405020303" pitchFamily="18" charset="0"/>
                <a:ea typeface="COOPERHEWITT-BOOK" pitchFamily="2" charset="77"/>
              </a:rPr>
              <a:t>“I wish they could see underneath the shell and this mask that I’ve had to put on all these years and see the true heart of the person that I really am. All I’m really trying to do is survive.” </a:t>
            </a:r>
            <a:r>
              <a:rPr kumimoji="0" lang="en-US" altLang="en-US" sz="2400" i="1" u="none" strike="noStrike" cap="none" normalizeH="0" baseline="0" dirty="0">
                <a:ln>
                  <a:noFill/>
                </a:ln>
                <a:effectLst/>
                <a:latin typeface="+mj-lt"/>
                <a:ea typeface="COOPERHEWITT-BOOK" pitchFamily="2" charset="77"/>
              </a:rPr>
              <a:t>- PE</a:t>
            </a:r>
            <a:r>
              <a:rPr lang="en-US" altLang="en-US" sz="2400" i="1" dirty="0">
                <a:latin typeface="+mj-lt"/>
                <a:ea typeface="COOPERHEWITT-BOOK" pitchFamily="2" charset="77"/>
              </a:rPr>
              <a:t>H</a:t>
            </a:r>
            <a:endParaRPr kumimoji="0" lang="en-US" altLang="en-US" sz="2400" b="1" i="1" u="none" strike="noStrike" cap="none" normalizeH="0" baseline="0" dirty="0">
              <a:ln>
                <a:noFill/>
              </a:ln>
              <a:effectLst/>
              <a:latin typeface="Georgia" panose="02040502050405020303" pitchFamily="18" charset="0"/>
              <a:ea typeface="COOPERHEWITT-BOOK" pitchFamily="2" charset="77"/>
            </a:endParaRPr>
          </a:p>
        </p:txBody>
      </p:sp>
      <p:sp>
        <p:nvSpPr>
          <p:cNvPr id="5" name="TextBox 4">
            <a:extLst>
              <a:ext uri="{FF2B5EF4-FFF2-40B4-BE49-F238E27FC236}">
                <a16:creationId xmlns:a16="http://schemas.microsoft.com/office/drawing/2014/main" id="{938A07D4-C3F9-AEAB-7384-78EF76D0A9D1}"/>
              </a:ext>
            </a:extLst>
          </p:cNvPr>
          <p:cNvSpPr txBox="1"/>
          <p:nvPr/>
        </p:nvSpPr>
        <p:spPr>
          <a:xfrm>
            <a:off x="485085" y="3872531"/>
            <a:ext cx="11106281" cy="923330"/>
          </a:xfrm>
          <a:prstGeom prst="rect">
            <a:avLst/>
          </a:prstGeom>
          <a:noFill/>
        </p:spPr>
        <p:txBody>
          <a:bodyPr wrap="square" rtlCol="0">
            <a:spAutoFit/>
          </a:bodyPr>
          <a:lstStyle/>
          <a:p>
            <a:r>
              <a:rPr lang="en-US" b="1" i="1" dirty="0">
                <a:latin typeface="+mj-lt"/>
              </a:rPr>
              <a:t>Potential research foci</a:t>
            </a:r>
          </a:p>
          <a:p>
            <a:pPr marL="285750" indent="-285750">
              <a:buFont typeface="Arial" panose="020B0604020202020204" pitchFamily="34" charset="0"/>
              <a:buChar char="•"/>
            </a:pPr>
            <a:r>
              <a:rPr lang="en-US" dirty="0">
                <a:latin typeface="+mj-lt"/>
              </a:rPr>
              <a:t>Further examine pathways into  and in homelessness and pathways out across different populations</a:t>
            </a:r>
          </a:p>
          <a:p>
            <a:pPr marL="285750" indent="-285750">
              <a:buFont typeface="Arial" panose="020B0604020202020204" pitchFamily="34" charset="0"/>
              <a:buChar char="•"/>
            </a:pPr>
            <a:r>
              <a:rPr lang="en-US" sz="1800" dirty="0">
                <a:latin typeface="+mj-lt"/>
              </a:rPr>
              <a:t>Cost Benefit Analysis: Embracing Simplicity </a:t>
            </a:r>
            <a:endParaRPr lang="en-US" dirty="0">
              <a:latin typeface="+mj-lt"/>
            </a:endParaRPr>
          </a:p>
        </p:txBody>
      </p:sp>
      <p:sp>
        <p:nvSpPr>
          <p:cNvPr id="6" name="TextBox 5">
            <a:extLst>
              <a:ext uri="{FF2B5EF4-FFF2-40B4-BE49-F238E27FC236}">
                <a16:creationId xmlns:a16="http://schemas.microsoft.com/office/drawing/2014/main" id="{67154CCE-EF4E-245C-9669-C231797314DD}"/>
              </a:ext>
            </a:extLst>
          </p:cNvPr>
          <p:cNvSpPr txBox="1"/>
          <p:nvPr/>
        </p:nvSpPr>
        <p:spPr>
          <a:xfrm>
            <a:off x="494339" y="4971356"/>
            <a:ext cx="11106281" cy="1200329"/>
          </a:xfrm>
          <a:prstGeom prst="rect">
            <a:avLst/>
          </a:prstGeom>
          <a:noFill/>
        </p:spPr>
        <p:txBody>
          <a:bodyPr wrap="square" rtlCol="0">
            <a:spAutoFit/>
          </a:bodyPr>
          <a:lstStyle/>
          <a:p>
            <a:r>
              <a:rPr lang="en-US" b="1" i="1" dirty="0">
                <a:latin typeface="+mj-lt"/>
              </a:rPr>
              <a:t>Collaborations</a:t>
            </a:r>
          </a:p>
          <a:p>
            <a:pPr marL="285750" indent="-285750">
              <a:buFont typeface="Arial" panose="020B0604020202020204" pitchFamily="34" charset="0"/>
              <a:buChar char="•"/>
            </a:pPr>
            <a:r>
              <a:rPr lang="en-US" dirty="0">
                <a:latin typeface="+mj-lt"/>
              </a:rPr>
              <a:t>Align qualitative research with HR&amp;A performance measures triangulating qualitative and quantitative data</a:t>
            </a:r>
          </a:p>
          <a:p>
            <a:pPr marL="285750" indent="-285750">
              <a:buFont typeface="Arial" panose="020B0604020202020204" pitchFamily="34" charset="0"/>
              <a:buChar char="•"/>
            </a:pPr>
            <a:r>
              <a:rPr lang="en-US" dirty="0">
                <a:latin typeface="+mj-lt"/>
              </a:rPr>
              <a:t>Collaborate with USC Homelessness Policy Research Institute and UCLA Periodic Assessment of Trajectories of Housing, Homelessness and Health Study (PATHS)</a:t>
            </a:r>
          </a:p>
        </p:txBody>
      </p:sp>
    </p:spTree>
    <p:extLst>
      <p:ext uri="{BB962C8B-B14F-4D97-AF65-F5344CB8AC3E}">
        <p14:creationId xmlns:p14="http://schemas.microsoft.com/office/powerpoint/2010/main" val="290513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C048611-791A-466A-A5C1-B0415D43D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ABE7C0B-A2D9-4202-A524-532DA2E2D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8418F55-0E4F-CB5C-EFDD-4FF847D13B7D}"/>
              </a:ext>
            </a:extLst>
          </p:cNvPr>
          <p:cNvPicPr>
            <a:picLocks noChangeAspect="1"/>
          </p:cNvPicPr>
          <p:nvPr/>
        </p:nvPicPr>
        <p:blipFill>
          <a:blip r:embed="rId3"/>
          <a:srcRect t="8872" b="6859"/>
          <a:stretch>
            <a:fillRect/>
          </a:stretch>
        </p:blipFill>
        <p:spPr>
          <a:xfrm>
            <a:off x="20" y="10"/>
            <a:ext cx="12191980" cy="6857990"/>
          </a:xfrm>
          <a:prstGeom prst="rect">
            <a:avLst/>
          </a:prstGeom>
        </p:spPr>
      </p:pic>
      <p:cxnSp>
        <p:nvCxnSpPr>
          <p:cNvPr id="21" name="Straight Connector 20">
            <a:extLst>
              <a:ext uri="{FF2B5EF4-FFF2-40B4-BE49-F238E27FC236}">
                <a16:creationId xmlns:a16="http://schemas.microsoft.com/office/drawing/2014/main" id="{DD0E884A-93C9-44E4-842F-5B6C251F8C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476" y="723900"/>
            <a:ext cx="10610474" cy="0"/>
          </a:xfrm>
          <a:prstGeom prst="line">
            <a:avLst/>
          </a:prstGeom>
          <a:ln w="44450">
            <a:solidFill>
              <a:srgbClr val="FFFFFF"/>
            </a:solidFill>
          </a:ln>
          <a:effectLst>
            <a:outerShdw blurRad="50800" dist="25400" dir="2700000" sx="99000" sy="99000" algn="t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10EB31C-CD53-48C2-A9BE-DFB0681AE3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4100"/>
            <a:ext cx="10591800" cy="0"/>
          </a:xfrm>
          <a:prstGeom prst="line">
            <a:avLst/>
          </a:prstGeom>
          <a:ln w="12700">
            <a:solidFill>
              <a:srgbClr val="FFFFFF"/>
            </a:solidFill>
          </a:ln>
          <a:effectLst>
            <a:outerShdw blurRad="50800" dist="25400" dir="2700000" sx="99000" sy="99000" algn="t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EA7A5EBA-F3F1-F3F8-654B-C1782BEEC780}"/>
              </a:ext>
            </a:extLst>
          </p:cNvPr>
          <p:cNvSpPr>
            <a:spLocks noGrp="1"/>
          </p:cNvSpPr>
          <p:nvPr>
            <p:ph type="sldNum" sz="quarter" idx="12"/>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87E7843D-FF13-4365-9478-9625B70A2705}" type="slidenum">
              <a:rPr lang="en-US">
                <a:solidFill>
                  <a:srgbClr val="FFFFFF"/>
                </a:solidFill>
              </a:rPr>
              <a:pPr>
                <a:lnSpc>
                  <a:spcPct val="90000"/>
                </a:lnSpc>
                <a:spcAft>
                  <a:spcPts val="600"/>
                </a:spcAft>
              </a:pPr>
              <a:t>2</a:t>
            </a:fld>
            <a:endParaRPr lang="en-US">
              <a:solidFill>
                <a:srgbClr val="FFFFFF"/>
              </a:solidFill>
            </a:endParaRPr>
          </a:p>
        </p:txBody>
      </p:sp>
      <p:sp>
        <p:nvSpPr>
          <p:cNvPr id="9" name="Freeform 7">
            <a:extLst>
              <a:ext uri="{FF2B5EF4-FFF2-40B4-BE49-F238E27FC236}">
                <a16:creationId xmlns:a16="http://schemas.microsoft.com/office/drawing/2014/main" id="{73961FD7-6BFC-EA41-2E18-2A2E5592AB49}"/>
              </a:ext>
            </a:extLst>
          </p:cNvPr>
          <p:cNvSpPr/>
          <p:nvPr/>
        </p:nvSpPr>
        <p:spPr>
          <a:xfrm>
            <a:off x="21" y="16186"/>
            <a:ext cx="12191979" cy="6857999"/>
          </a:xfrm>
          <a:custGeom>
            <a:avLst/>
            <a:gdLst/>
            <a:ahLst/>
            <a:cxnLst/>
            <a:rect l="l" t="t" r="r" b="b"/>
            <a:pathLst>
              <a:path w="6235713" h="1572876">
                <a:moveTo>
                  <a:pt x="0" y="0"/>
                </a:moveTo>
                <a:lnTo>
                  <a:pt x="6235713" y="0"/>
                </a:lnTo>
                <a:lnTo>
                  <a:pt x="6235713" y="1572875"/>
                </a:lnTo>
                <a:lnTo>
                  <a:pt x="0" y="1572875"/>
                </a:lnTo>
                <a:lnTo>
                  <a:pt x="0" y="0"/>
                </a:lnTo>
                <a:close/>
              </a:path>
            </a:pathLst>
          </a:custGeom>
          <a:solidFill>
            <a:srgbClr val="033F63">
              <a:alpha val="50000"/>
            </a:srgbClr>
          </a:solidFill>
          <a:effectLst>
            <a:outerShdw blurRad="50800" dist="38100" dir="2700000" algn="tl" rotWithShape="0">
              <a:prstClr val="black">
                <a:alpha val="40000"/>
              </a:prst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TextBox 8">
            <a:extLst>
              <a:ext uri="{FF2B5EF4-FFF2-40B4-BE49-F238E27FC236}">
                <a16:creationId xmlns:a16="http://schemas.microsoft.com/office/drawing/2014/main" id="{04F262EA-1ACB-E066-8807-A6AFEAE9E038}"/>
              </a:ext>
            </a:extLst>
          </p:cNvPr>
          <p:cNvSpPr txBox="1"/>
          <p:nvPr/>
        </p:nvSpPr>
        <p:spPr>
          <a:xfrm>
            <a:off x="2803950" y="3809883"/>
            <a:ext cx="7163434" cy="738664"/>
          </a:xfrm>
          <a:prstGeom prst="rect">
            <a:avLst/>
          </a:prstGeom>
          <a:ln>
            <a:noFill/>
          </a:ln>
        </p:spPr>
        <p:txBody>
          <a:bodyPr wrap="square"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rgbClr val="E8CB71"/>
                </a:solidFill>
                <a:effectLst/>
                <a:uLnTx/>
                <a:uFillTx/>
                <a:latin typeface="+mj-lt"/>
                <a:ea typeface="Raleway Bold"/>
                <a:cs typeface="Raleway Bold"/>
                <a:sym typeface="Raleway Bold"/>
              </a:rPr>
              <a:t>PEOPLE WHO ARE HOMELESS ARE NOT SOCIAL INADEQUATES. THEY ARE PEOPLE WITHOUT HOMES.</a:t>
            </a:r>
            <a:r>
              <a:rPr kumimoji="0" lang="en-US" sz="2400" b="1" u="none" strike="noStrike" kern="1200" cap="none" spc="0" normalizeH="0" noProof="0" dirty="0">
                <a:ln>
                  <a:noFill/>
                </a:ln>
                <a:solidFill>
                  <a:srgbClr val="E8CB71"/>
                </a:solidFill>
                <a:effectLst/>
                <a:uLnTx/>
                <a:uFillTx/>
                <a:latin typeface="+mj-lt"/>
                <a:ea typeface="Raleway Bold"/>
                <a:cs typeface="Raleway Bold"/>
                <a:sym typeface="Raleway Bold"/>
              </a:rPr>
              <a:t>”</a:t>
            </a:r>
          </a:p>
        </p:txBody>
      </p:sp>
      <p:pic>
        <p:nvPicPr>
          <p:cNvPr id="11" name="Graphic 10" descr="Open quotation mark with solid fill">
            <a:extLst>
              <a:ext uri="{FF2B5EF4-FFF2-40B4-BE49-F238E27FC236}">
                <a16:creationId xmlns:a16="http://schemas.microsoft.com/office/drawing/2014/main" id="{3AB2CF13-0D4E-DC19-FC4A-DAD84DB346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47279" y="3378816"/>
            <a:ext cx="1138434" cy="902703"/>
          </a:xfrm>
          <a:prstGeom prst="rect">
            <a:avLst/>
          </a:prstGeom>
        </p:spPr>
      </p:pic>
    </p:spTree>
    <p:extLst>
      <p:ext uri="{BB962C8B-B14F-4D97-AF65-F5344CB8AC3E}">
        <p14:creationId xmlns:p14="http://schemas.microsoft.com/office/powerpoint/2010/main" val="469711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B757C-EEC8-0A77-8CEB-47E5604E44EB}"/>
              </a:ext>
            </a:extLst>
          </p:cNvPr>
          <p:cNvSpPr>
            <a:spLocks noGrp="1"/>
          </p:cNvSpPr>
          <p:nvPr>
            <p:ph type="title"/>
          </p:nvPr>
        </p:nvSpPr>
        <p:spPr/>
        <p:txBody>
          <a:bodyPr>
            <a:normAutofit fontScale="90000"/>
          </a:bodyPr>
          <a:lstStyle/>
          <a:p>
            <a:r>
              <a:rPr lang="en-US" dirty="0"/>
              <a:t>NEXT STEPS OF Collaboration WITH UCLA &amp; USC </a:t>
            </a:r>
          </a:p>
        </p:txBody>
      </p:sp>
      <p:sp>
        <p:nvSpPr>
          <p:cNvPr id="3" name="Content Placeholder 2">
            <a:extLst>
              <a:ext uri="{FF2B5EF4-FFF2-40B4-BE49-F238E27FC236}">
                <a16:creationId xmlns:a16="http://schemas.microsoft.com/office/drawing/2014/main" id="{A3D72379-A505-A690-2D39-8FB1916B5147}"/>
              </a:ext>
            </a:extLst>
          </p:cNvPr>
          <p:cNvSpPr>
            <a:spLocks noGrp="1"/>
          </p:cNvSpPr>
          <p:nvPr>
            <p:ph idx="1"/>
          </p:nvPr>
        </p:nvSpPr>
        <p:spPr>
          <a:xfrm>
            <a:off x="800100" y="1568196"/>
            <a:ext cx="10448122" cy="3836289"/>
          </a:xfrm>
        </p:spPr>
        <p:txBody>
          <a:bodyPr vert="horz" lIns="91440" tIns="45720" rIns="91440" bIns="45720" rtlCol="0" anchor="t">
            <a:normAutofit/>
          </a:bodyPr>
          <a:lstStyle/>
          <a:p>
            <a:pPr marL="0" indent="0">
              <a:buNone/>
            </a:pPr>
            <a:r>
              <a:rPr lang="en-US" b="1" dirty="0">
                <a:latin typeface="+mj-lt"/>
              </a:rPr>
              <a:t>Periodic Assessment of Trajectories of Housing, Homelessness and Health Study</a:t>
            </a:r>
            <a:r>
              <a:rPr lang="en-US" dirty="0">
                <a:latin typeface="+mj-lt"/>
              </a:rPr>
              <a:t> (PATHS) conducted by </a:t>
            </a:r>
            <a:r>
              <a:rPr lang="en-US" i="1" dirty="0">
                <a:latin typeface="+mj-lt"/>
              </a:rPr>
              <a:t>PATHS: </a:t>
            </a:r>
            <a:r>
              <a:rPr lang="en-US" dirty="0">
                <a:latin typeface="+mj-lt"/>
              </a:rPr>
              <a:t>Drs. Randall Kuhn &amp; Ben Henwood</a:t>
            </a:r>
          </a:p>
          <a:p>
            <a:pPr lvl="1"/>
            <a:r>
              <a:rPr lang="en-US" b="1" dirty="0">
                <a:latin typeface="+mj-lt"/>
              </a:rPr>
              <a:t>Longitudinal, monthly panel</a:t>
            </a:r>
            <a:r>
              <a:rPr lang="en-US" dirty="0">
                <a:latin typeface="+mj-lt"/>
              </a:rPr>
              <a:t> survey of PEH - started 2022</a:t>
            </a:r>
          </a:p>
          <a:p>
            <a:pPr lvl="2"/>
            <a:r>
              <a:rPr lang="en-US" dirty="0">
                <a:latin typeface="+mj-lt"/>
                <a:ea typeface="Roboto" panose="02000000000000000000" pitchFamily="2" charset="0"/>
              </a:rPr>
              <a:t>Collected 17,000 monthly surveys and 2,000 semiannual surveys from 1770 respondents</a:t>
            </a:r>
            <a:endParaRPr lang="en-US" dirty="0">
              <a:latin typeface="+mj-lt"/>
            </a:endParaRPr>
          </a:p>
          <a:p>
            <a:pPr lvl="1"/>
            <a:r>
              <a:rPr lang="en-US" b="1" dirty="0">
                <a:latin typeface="+mj-lt"/>
              </a:rPr>
              <a:t>Encampment Resolution Program Evaluation </a:t>
            </a:r>
            <a:r>
              <a:rPr lang="en-US" dirty="0">
                <a:latin typeface="+mj-lt"/>
              </a:rPr>
              <a:t>began August 2025 measures </a:t>
            </a:r>
            <a:r>
              <a:rPr lang="en-US" i="1" dirty="0">
                <a:latin typeface="+mj-lt"/>
              </a:rPr>
              <a:t>retention </a:t>
            </a:r>
            <a:r>
              <a:rPr lang="en-US" dirty="0">
                <a:latin typeface="+mj-lt"/>
              </a:rPr>
              <a:t>and </a:t>
            </a:r>
            <a:r>
              <a:rPr lang="en-US" i="1" dirty="0">
                <a:latin typeface="+mj-lt"/>
              </a:rPr>
              <a:t>flow</a:t>
            </a:r>
          </a:p>
          <a:p>
            <a:pPr lvl="1"/>
            <a:r>
              <a:rPr lang="en-US" dirty="0">
                <a:latin typeface="+mj-lt"/>
              </a:rPr>
              <a:t>Trend the </a:t>
            </a:r>
            <a:r>
              <a:rPr lang="en-US" b="1" dirty="0">
                <a:latin typeface="+mj-lt"/>
              </a:rPr>
              <a:t>trajectory into, in, and out of homelessness</a:t>
            </a:r>
            <a:r>
              <a:rPr lang="en-US" dirty="0">
                <a:latin typeface="+mj-lt"/>
              </a:rPr>
              <a:t> with person level data in contrast to a snapshot in time</a:t>
            </a:r>
          </a:p>
          <a:p>
            <a:pPr lvl="1"/>
            <a:r>
              <a:rPr lang="en-US" dirty="0">
                <a:latin typeface="+mj-lt"/>
              </a:rPr>
              <a:t>Exploration of </a:t>
            </a:r>
            <a:r>
              <a:rPr lang="en-US" b="1" dirty="0">
                <a:latin typeface="+mj-lt"/>
              </a:rPr>
              <a:t>quality of life </a:t>
            </a:r>
            <a:r>
              <a:rPr lang="en-US" dirty="0">
                <a:latin typeface="+mj-lt"/>
              </a:rPr>
              <a:t>perceptions including health related data mapped onto individual trajectories</a:t>
            </a:r>
          </a:p>
          <a:p>
            <a:pPr marL="0" indent="0">
              <a:buNone/>
            </a:pPr>
            <a:endParaRPr lang="en-US" dirty="0">
              <a:latin typeface="+mj-lt"/>
            </a:endParaRPr>
          </a:p>
        </p:txBody>
      </p:sp>
      <p:sp>
        <p:nvSpPr>
          <p:cNvPr id="4" name="Slide Number Placeholder 3">
            <a:extLst>
              <a:ext uri="{FF2B5EF4-FFF2-40B4-BE49-F238E27FC236}">
                <a16:creationId xmlns:a16="http://schemas.microsoft.com/office/drawing/2014/main" id="{33703196-618C-10D6-DD16-A53639B27539}"/>
              </a:ext>
            </a:extLst>
          </p:cNvPr>
          <p:cNvSpPr>
            <a:spLocks noGrp="1"/>
          </p:cNvSpPr>
          <p:nvPr>
            <p:ph type="sldNum" sz="quarter" idx="12"/>
          </p:nvPr>
        </p:nvSpPr>
        <p:spPr/>
        <p:txBody>
          <a:bodyPr/>
          <a:lstStyle/>
          <a:p>
            <a:fld id="{87E7843D-FF13-4365-9478-9625B70A2705}" type="slidenum">
              <a:rPr lang="en-US" smtClean="0"/>
              <a:t>20</a:t>
            </a:fld>
            <a:endParaRPr lang="en-US"/>
          </a:p>
        </p:txBody>
      </p:sp>
    </p:spTree>
    <p:extLst>
      <p:ext uri="{BB962C8B-B14F-4D97-AF65-F5344CB8AC3E}">
        <p14:creationId xmlns:p14="http://schemas.microsoft.com/office/powerpoint/2010/main" val="3341173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C8482-7E46-DD98-3E9F-945279AFFFD2}"/>
              </a:ext>
            </a:extLst>
          </p:cNvPr>
          <p:cNvSpPr>
            <a:spLocks noGrp="1"/>
          </p:cNvSpPr>
          <p:nvPr>
            <p:ph type="ctrTitle"/>
          </p:nvPr>
        </p:nvSpPr>
        <p:spPr>
          <a:xfrm>
            <a:off x="3816852" y="2699740"/>
            <a:ext cx="9989574" cy="1082550"/>
          </a:xfrm>
        </p:spPr>
        <p:txBody>
          <a:bodyPr/>
          <a:lstStyle/>
          <a:p>
            <a:r>
              <a:rPr lang="en-US" dirty="0"/>
              <a:t>Thank you!</a:t>
            </a:r>
          </a:p>
        </p:txBody>
      </p:sp>
    </p:spTree>
    <p:extLst>
      <p:ext uri="{BB962C8B-B14F-4D97-AF65-F5344CB8AC3E}">
        <p14:creationId xmlns:p14="http://schemas.microsoft.com/office/powerpoint/2010/main" val="500758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F68B2C62-7648-4430-90D5-AE0F252AF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5E9640-F34B-6B9D-D200-C4FB9BBCA313}"/>
              </a:ext>
            </a:extLst>
          </p:cNvPr>
          <p:cNvSpPr>
            <a:spLocks noGrp="1"/>
          </p:cNvSpPr>
          <p:nvPr>
            <p:ph type="title"/>
          </p:nvPr>
        </p:nvSpPr>
        <p:spPr>
          <a:xfrm>
            <a:off x="704088" y="914400"/>
            <a:ext cx="10798176" cy="533391"/>
          </a:xfrm>
        </p:spPr>
        <p:txBody>
          <a:bodyPr>
            <a:normAutofit fontScale="90000"/>
          </a:bodyPr>
          <a:lstStyle/>
          <a:p>
            <a:pPr>
              <a:lnSpc>
                <a:spcPct val="90000"/>
              </a:lnSpc>
            </a:pPr>
            <a:r>
              <a:rPr lang="en-US" sz="3400" dirty="0"/>
              <a:t>Research questions &amp; Goals </a:t>
            </a:r>
          </a:p>
        </p:txBody>
      </p:sp>
      <p:cxnSp>
        <p:nvCxnSpPr>
          <p:cNvPr id="54" name="Straight Connector 53">
            <a:extLst>
              <a:ext uri="{FF2B5EF4-FFF2-40B4-BE49-F238E27FC236}">
                <a16:creationId xmlns:a16="http://schemas.microsoft.com/office/drawing/2014/main" id="{9BB96FAB-CCBF-4D1E-9D0D-B038ACC29B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DCAB5FBA-6E9B-B260-FCD6-5605E81B2410}"/>
              </a:ext>
            </a:extLst>
          </p:cNvPr>
          <p:cNvGraphicFramePr>
            <a:graphicFrameLocks noGrp="1"/>
          </p:cNvGraphicFramePr>
          <p:nvPr>
            <p:ph idx="1"/>
            <p:extLst>
              <p:ext uri="{D42A27DB-BD31-4B8C-83A1-F6EECF244321}">
                <p14:modId xmlns:p14="http://schemas.microsoft.com/office/powerpoint/2010/main" val="4279490239"/>
              </p:ext>
            </p:extLst>
          </p:nvPr>
        </p:nvGraphicFramePr>
        <p:xfrm>
          <a:off x="800100" y="914400"/>
          <a:ext cx="10629900" cy="5807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8EF45181-0110-F90E-F768-EE0E7CC5E1C9}"/>
              </a:ext>
            </a:extLst>
          </p:cNvPr>
          <p:cNvSpPr>
            <a:spLocks noGrp="1"/>
          </p:cNvSpPr>
          <p:nvPr>
            <p:ph type="sldNum" sz="quarter" idx="12"/>
          </p:nvPr>
        </p:nvSpPr>
        <p:spPr/>
        <p:txBody>
          <a:bodyPr/>
          <a:lstStyle/>
          <a:p>
            <a:fld id="{87E7843D-FF13-4365-9478-9625B70A2705}" type="slidenum">
              <a:rPr lang="en-US" smtClean="0"/>
              <a:t>3</a:t>
            </a:fld>
            <a:endParaRPr lang="en-US"/>
          </a:p>
        </p:txBody>
      </p:sp>
    </p:spTree>
    <p:extLst>
      <p:ext uri="{BB962C8B-B14F-4D97-AF65-F5344CB8AC3E}">
        <p14:creationId xmlns:p14="http://schemas.microsoft.com/office/powerpoint/2010/main" val="736172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980883-30F4-439C-864B-CB51401A6DA5}"/>
              </a:ext>
            </a:extLst>
          </p:cNvPr>
          <p:cNvPicPr>
            <a:picLocks noChangeAspect="1"/>
          </p:cNvPicPr>
          <p:nvPr/>
        </p:nvPicPr>
        <p:blipFill>
          <a:blip r:embed="rId3"/>
          <a:srcRect t="5522" b="24849"/>
          <a:stretch>
            <a:fillRect/>
          </a:stretch>
        </p:blipFill>
        <p:spPr>
          <a:xfrm>
            <a:off x="0" y="0"/>
            <a:ext cx="12263837" cy="6858000"/>
          </a:xfrm>
          <a:prstGeom prst="rect">
            <a:avLst/>
          </a:prstGeom>
        </p:spPr>
      </p:pic>
      <p:sp>
        <p:nvSpPr>
          <p:cNvPr id="3" name="Slide Number Placeholder 2">
            <a:extLst>
              <a:ext uri="{FF2B5EF4-FFF2-40B4-BE49-F238E27FC236}">
                <a16:creationId xmlns:a16="http://schemas.microsoft.com/office/drawing/2014/main" id="{3F85A259-F51D-162C-1122-347C2B3AFF1B}"/>
              </a:ext>
            </a:extLst>
          </p:cNvPr>
          <p:cNvSpPr>
            <a:spLocks noGrp="1"/>
          </p:cNvSpPr>
          <p:nvPr>
            <p:ph type="sldNum" sz="quarter" idx="12"/>
          </p:nvPr>
        </p:nvSpPr>
        <p:spPr/>
        <p:txBody>
          <a:bodyPr/>
          <a:lstStyle/>
          <a:p>
            <a:fld id="{87E7843D-FF13-4365-9478-9625B70A2705}" type="slidenum">
              <a:rPr lang="en-US" smtClean="0"/>
              <a:t>4</a:t>
            </a:fld>
            <a:endParaRPr lang="en-US"/>
          </a:p>
        </p:txBody>
      </p:sp>
      <p:sp>
        <p:nvSpPr>
          <p:cNvPr id="6" name="Freeform 7">
            <a:extLst>
              <a:ext uri="{FF2B5EF4-FFF2-40B4-BE49-F238E27FC236}">
                <a16:creationId xmlns:a16="http://schemas.microsoft.com/office/drawing/2014/main" id="{837E4638-34C4-C25C-EDA3-4FA23433CAC9}"/>
              </a:ext>
            </a:extLst>
          </p:cNvPr>
          <p:cNvSpPr/>
          <p:nvPr/>
        </p:nvSpPr>
        <p:spPr>
          <a:xfrm>
            <a:off x="13924" y="12507"/>
            <a:ext cx="12261064" cy="6857999"/>
          </a:xfrm>
          <a:custGeom>
            <a:avLst/>
            <a:gdLst/>
            <a:ahLst/>
            <a:cxnLst/>
            <a:rect l="l" t="t" r="r" b="b"/>
            <a:pathLst>
              <a:path w="6235713" h="1572876">
                <a:moveTo>
                  <a:pt x="0" y="0"/>
                </a:moveTo>
                <a:lnTo>
                  <a:pt x="6235713" y="0"/>
                </a:lnTo>
                <a:lnTo>
                  <a:pt x="6235713" y="1572875"/>
                </a:lnTo>
                <a:lnTo>
                  <a:pt x="0" y="1572875"/>
                </a:lnTo>
                <a:lnTo>
                  <a:pt x="0" y="0"/>
                </a:lnTo>
                <a:close/>
              </a:path>
            </a:pathLst>
          </a:custGeom>
          <a:solidFill>
            <a:srgbClr val="033F63">
              <a:alpha val="50000"/>
            </a:srgbClr>
          </a:solidFill>
          <a:effectLst>
            <a:outerShdw blurRad="50800" dist="38100" dir="2700000" algn="tl" rotWithShape="0">
              <a:prstClr val="black">
                <a:alpha val="40000"/>
              </a:prstClr>
            </a:outerShdw>
          </a:effectLst>
        </p:spPr>
        <p:txBody>
          <a:bodyPr/>
          <a:lstStyle/>
          <a:p>
            <a:endParaRPr lang="en-US" dirty="0"/>
          </a:p>
        </p:txBody>
      </p:sp>
      <p:sp>
        <p:nvSpPr>
          <p:cNvPr id="7" name="Title 1">
            <a:extLst>
              <a:ext uri="{FF2B5EF4-FFF2-40B4-BE49-F238E27FC236}">
                <a16:creationId xmlns:a16="http://schemas.microsoft.com/office/drawing/2014/main" id="{9AA0A29F-12F4-8433-2615-A1978ADE4897}"/>
              </a:ext>
            </a:extLst>
          </p:cNvPr>
          <p:cNvSpPr txBox="1">
            <a:spLocks/>
          </p:cNvSpPr>
          <p:nvPr/>
        </p:nvSpPr>
        <p:spPr>
          <a:xfrm>
            <a:off x="435363" y="4170371"/>
            <a:ext cx="11321273" cy="2295988"/>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r>
              <a:rPr lang="en-US" sz="3200" b="1" dirty="0">
                <a:solidFill>
                  <a:schemeClr val="bg1"/>
                </a:solidFill>
              </a:rPr>
              <a:t>"When a complex system is far from equilibrium, small islands of coherence in a sea of chaos have the capacity to shift the entire system to a higher order."  </a:t>
            </a:r>
            <a:r>
              <a:rPr lang="en-US" sz="1800" dirty="0">
                <a:solidFill>
                  <a:schemeClr val="bg1"/>
                </a:solidFill>
              </a:rPr>
              <a:t>Ilya Prigogine</a:t>
            </a:r>
          </a:p>
        </p:txBody>
      </p:sp>
    </p:spTree>
    <p:extLst>
      <p:ext uri="{BB962C8B-B14F-4D97-AF65-F5344CB8AC3E}">
        <p14:creationId xmlns:p14="http://schemas.microsoft.com/office/powerpoint/2010/main" val="394675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08C44-EBE2-9F65-9F30-40B15FA4DC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06A5B3-2FDD-038C-FA60-B6145BC835CE}"/>
              </a:ext>
            </a:extLst>
          </p:cNvPr>
          <p:cNvSpPr>
            <a:spLocks noGrp="1"/>
          </p:cNvSpPr>
          <p:nvPr>
            <p:ph type="title"/>
          </p:nvPr>
        </p:nvSpPr>
        <p:spPr>
          <a:xfrm>
            <a:off x="700635" y="914400"/>
            <a:ext cx="10691265" cy="742109"/>
          </a:xfrm>
        </p:spPr>
        <p:txBody>
          <a:bodyPr/>
          <a:lstStyle/>
          <a:p>
            <a:r>
              <a:rPr lang="en-US" dirty="0"/>
              <a:t>Phase 1: Rapid Scan Methods and sample</a:t>
            </a:r>
          </a:p>
        </p:txBody>
      </p:sp>
      <p:sp>
        <p:nvSpPr>
          <p:cNvPr id="18" name="Text 3">
            <a:extLst>
              <a:ext uri="{FF2B5EF4-FFF2-40B4-BE49-F238E27FC236}">
                <a16:creationId xmlns:a16="http://schemas.microsoft.com/office/drawing/2014/main" id="{E907B605-FB7E-5935-841D-B22CDBC32984}"/>
              </a:ext>
            </a:extLst>
          </p:cNvPr>
          <p:cNvSpPr/>
          <p:nvPr/>
        </p:nvSpPr>
        <p:spPr>
          <a:xfrm>
            <a:off x="1509962" y="1759578"/>
            <a:ext cx="3606829" cy="462414"/>
          </a:xfrm>
          <a:prstGeom prst="rect">
            <a:avLst/>
          </a:prstGeom>
          <a:noFill/>
          <a:ln/>
        </p:spPr>
        <p:txBody>
          <a:bodyPr wrap="square" rtlCol="0" anchor="ctr"/>
          <a:lstStyle/>
          <a:p>
            <a:pPr marL="0" indent="0">
              <a:buNone/>
            </a:pPr>
            <a:endParaRPr lang="en-US" sz="1800" dirty="0"/>
          </a:p>
        </p:txBody>
      </p:sp>
      <p:sp>
        <p:nvSpPr>
          <p:cNvPr id="19" name="Text 4">
            <a:extLst>
              <a:ext uri="{FF2B5EF4-FFF2-40B4-BE49-F238E27FC236}">
                <a16:creationId xmlns:a16="http://schemas.microsoft.com/office/drawing/2014/main" id="{877563AD-7C93-6297-5BF3-F345EF28D149}"/>
              </a:ext>
            </a:extLst>
          </p:cNvPr>
          <p:cNvSpPr/>
          <p:nvPr/>
        </p:nvSpPr>
        <p:spPr>
          <a:xfrm>
            <a:off x="1060784" y="1777542"/>
            <a:ext cx="4688515" cy="4406522"/>
          </a:xfrm>
          <a:prstGeom prst="rect">
            <a:avLst/>
          </a:prstGeom>
          <a:noFill/>
          <a:ln/>
        </p:spPr>
        <p:txBody>
          <a:bodyPr wrap="square" rtlCol="0" anchor="t"/>
          <a:lstStyle/>
          <a:p>
            <a:pPr marL="0" indent="0" algn="ctr">
              <a:buNone/>
            </a:pPr>
            <a:r>
              <a:rPr lang="en-US" b="1" dirty="0">
                <a:solidFill>
                  <a:srgbClr val="00B050"/>
                </a:solidFill>
                <a:latin typeface="+mj-lt"/>
                <a:ea typeface="Calibri" pitchFamily="34" charset="-122"/>
                <a:cs typeface="Calibri" pitchFamily="34" charset="-120"/>
              </a:rPr>
              <a:t>72 Participants </a:t>
            </a:r>
          </a:p>
          <a:p>
            <a:pPr marL="0" indent="0">
              <a:buNone/>
            </a:pPr>
            <a:endParaRPr lang="en-US" dirty="0">
              <a:solidFill>
                <a:srgbClr val="00B050"/>
              </a:solidFill>
              <a:latin typeface="+mj-lt"/>
              <a:ea typeface="Calibri" pitchFamily="34" charset="-122"/>
              <a:cs typeface="Calibri" pitchFamily="34" charset="-120"/>
            </a:endParaRPr>
          </a:p>
          <a:p>
            <a:pPr marL="0" indent="0">
              <a:buNone/>
            </a:pPr>
            <a:r>
              <a:rPr lang="en-US" b="1" dirty="0">
                <a:solidFill>
                  <a:srgbClr val="00B050"/>
                </a:solidFill>
                <a:latin typeface="+mj-lt"/>
                <a:ea typeface="Calibri" pitchFamily="34" charset="-122"/>
                <a:cs typeface="Calibri" pitchFamily="34" charset="-120"/>
              </a:rPr>
              <a:t>51</a:t>
            </a:r>
            <a:r>
              <a:rPr lang="en-US" dirty="0">
                <a:solidFill>
                  <a:srgbClr val="1F2937"/>
                </a:solidFill>
                <a:latin typeface="+mj-lt"/>
                <a:ea typeface="Calibri" pitchFamily="34" charset="-122"/>
                <a:cs typeface="Calibri" pitchFamily="34" charset="-120"/>
              </a:rPr>
              <a:t> People Experiencing Homelessness</a:t>
            </a:r>
            <a:endParaRPr lang="en-US" dirty="0">
              <a:latin typeface="+mj-lt"/>
            </a:endParaRPr>
          </a:p>
          <a:p>
            <a:pPr marL="0" indent="0">
              <a:buNone/>
            </a:pPr>
            <a:r>
              <a:rPr lang="en-US" sz="1600" dirty="0">
                <a:solidFill>
                  <a:srgbClr val="6B7280"/>
                </a:solidFill>
                <a:latin typeface="+mj-lt"/>
                <a:ea typeface="Calibri" pitchFamily="34" charset="-122"/>
                <a:cs typeface="Calibri" pitchFamily="34" charset="-120"/>
              </a:rPr>
              <a:t>       24 individual interviews</a:t>
            </a:r>
            <a:endParaRPr lang="en-US" dirty="0">
              <a:latin typeface="+mj-lt"/>
            </a:endParaRPr>
          </a:p>
          <a:p>
            <a:pPr marL="0" indent="0">
              <a:buNone/>
            </a:pPr>
            <a:r>
              <a:rPr lang="en-US" sz="1600" dirty="0">
                <a:solidFill>
                  <a:srgbClr val="6B7280"/>
                </a:solidFill>
                <a:latin typeface="+mj-lt"/>
                <a:ea typeface="Calibri" pitchFamily="34" charset="-122"/>
                <a:cs typeface="Calibri" pitchFamily="34" charset="-120"/>
              </a:rPr>
              <a:t>       27 in 4 focus groups</a:t>
            </a:r>
            <a:endParaRPr lang="en-US" dirty="0">
              <a:latin typeface="+mj-lt"/>
            </a:endParaRPr>
          </a:p>
          <a:p>
            <a:pPr marL="0" indent="0">
              <a:buNone/>
            </a:pPr>
            <a:endParaRPr lang="en-US" dirty="0">
              <a:latin typeface="+mj-lt"/>
            </a:endParaRPr>
          </a:p>
          <a:p>
            <a:pPr marL="0" indent="0">
              <a:buNone/>
            </a:pPr>
            <a:r>
              <a:rPr lang="en-US" b="1" dirty="0">
                <a:solidFill>
                  <a:srgbClr val="00B050"/>
                </a:solidFill>
                <a:latin typeface="+mj-lt"/>
                <a:ea typeface="Calibri" pitchFamily="34" charset="-122"/>
                <a:cs typeface="Calibri" pitchFamily="34" charset="-120"/>
              </a:rPr>
              <a:t>7</a:t>
            </a:r>
            <a:r>
              <a:rPr lang="en-US" dirty="0">
                <a:solidFill>
                  <a:srgbClr val="1F2937"/>
                </a:solidFill>
                <a:latin typeface="+mj-lt"/>
                <a:ea typeface="Calibri" pitchFamily="34" charset="-122"/>
                <a:cs typeface="Calibri" pitchFamily="34" charset="-120"/>
              </a:rPr>
              <a:t> Elected Officials</a:t>
            </a:r>
            <a:endParaRPr lang="en-US" dirty="0">
              <a:latin typeface="+mj-lt"/>
            </a:endParaRPr>
          </a:p>
          <a:p>
            <a:pPr marL="0" indent="0">
              <a:buNone/>
            </a:pPr>
            <a:r>
              <a:rPr lang="en-US" dirty="0">
                <a:solidFill>
                  <a:srgbClr val="1F2937"/>
                </a:solidFill>
                <a:latin typeface="+mj-lt"/>
                <a:ea typeface="Calibri" pitchFamily="34" charset="-122"/>
                <a:cs typeface="Calibri" pitchFamily="34" charset="-120"/>
              </a:rPr>
              <a:t>
</a:t>
            </a:r>
            <a:endParaRPr lang="en-US" dirty="0">
              <a:latin typeface="+mj-lt"/>
            </a:endParaRPr>
          </a:p>
          <a:p>
            <a:pPr marL="0" indent="0">
              <a:buNone/>
            </a:pPr>
            <a:r>
              <a:rPr lang="en-US" b="1" dirty="0">
                <a:solidFill>
                  <a:srgbClr val="00B050"/>
                </a:solidFill>
                <a:latin typeface="+mj-lt"/>
                <a:ea typeface="Calibri" pitchFamily="34" charset="-122"/>
                <a:cs typeface="Calibri" pitchFamily="34" charset="-120"/>
              </a:rPr>
              <a:t>11</a:t>
            </a:r>
            <a:r>
              <a:rPr lang="en-US" dirty="0">
                <a:solidFill>
                  <a:srgbClr val="1F2937"/>
                </a:solidFill>
                <a:latin typeface="+mj-lt"/>
                <a:ea typeface="Calibri" pitchFamily="34" charset="-122"/>
                <a:cs typeface="Calibri" pitchFamily="34" charset="-120"/>
              </a:rPr>
              <a:t> Service Providers</a:t>
            </a:r>
            <a:endParaRPr lang="en-US" dirty="0">
              <a:latin typeface="+mj-lt"/>
            </a:endParaRPr>
          </a:p>
          <a:p>
            <a:pPr marL="0" indent="0">
              <a:buNone/>
            </a:pPr>
            <a:r>
              <a:rPr lang="en-US" dirty="0">
                <a:solidFill>
                  <a:srgbClr val="1F2937"/>
                </a:solidFill>
                <a:latin typeface="+mj-lt"/>
                <a:ea typeface="Calibri" pitchFamily="34" charset="-122"/>
                <a:cs typeface="Calibri" pitchFamily="34" charset="-120"/>
              </a:rPr>
              <a:t>
</a:t>
            </a:r>
            <a:endParaRPr lang="en-US" dirty="0">
              <a:latin typeface="+mj-lt"/>
            </a:endParaRPr>
          </a:p>
          <a:p>
            <a:pPr marL="0" indent="0">
              <a:buNone/>
            </a:pPr>
            <a:r>
              <a:rPr lang="en-US" b="1" dirty="0">
                <a:solidFill>
                  <a:srgbClr val="00B050"/>
                </a:solidFill>
                <a:latin typeface="+mj-lt"/>
                <a:ea typeface="Calibri" pitchFamily="34" charset="-122"/>
                <a:cs typeface="Calibri" pitchFamily="34" charset="-120"/>
              </a:rPr>
              <a:t>3</a:t>
            </a:r>
            <a:r>
              <a:rPr lang="en-US" dirty="0">
                <a:solidFill>
                  <a:srgbClr val="1F2937"/>
                </a:solidFill>
                <a:latin typeface="+mj-lt"/>
                <a:ea typeface="Calibri" pitchFamily="34" charset="-122"/>
                <a:cs typeface="Calibri" pitchFamily="34" charset="-120"/>
              </a:rPr>
              <a:t> City Department Representatives</a:t>
            </a:r>
            <a:endParaRPr lang="en-US" dirty="0">
              <a:latin typeface="+mj-lt"/>
            </a:endParaRPr>
          </a:p>
        </p:txBody>
      </p:sp>
      <p:sp>
        <p:nvSpPr>
          <p:cNvPr id="22" name="Text 8">
            <a:extLst>
              <a:ext uri="{FF2B5EF4-FFF2-40B4-BE49-F238E27FC236}">
                <a16:creationId xmlns:a16="http://schemas.microsoft.com/office/drawing/2014/main" id="{6BBDCFC2-61CC-E5F4-9387-7DE860E989A0}"/>
              </a:ext>
            </a:extLst>
          </p:cNvPr>
          <p:cNvSpPr/>
          <p:nvPr/>
        </p:nvSpPr>
        <p:spPr>
          <a:xfrm>
            <a:off x="6301536" y="1777542"/>
            <a:ext cx="4843128" cy="4166058"/>
          </a:xfrm>
          <a:prstGeom prst="rect">
            <a:avLst/>
          </a:prstGeom>
          <a:noFill/>
          <a:ln/>
        </p:spPr>
        <p:txBody>
          <a:bodyPr wrap="square" rtlCol="0" anchor="t"/>
          <a:lstStyle/>
          <a:p>
            <a:pPr marL="0" indent="0" algn="ctr">
              <a:buNone/>
            </a:pPr>
            <a:r>
              <a:rPr lang="en-US" b="1" dirty="0">
                <a:solidFill>
                  <a:srgbClr val="00B050"/>
                </a:solidFill>
                <a:latin typeface="+mj-lt"/>
                <a:ea typeface="Calibri" pitchFamily="34" charset="-122"/>
                <a:cs typeface="Calibri" pitchFamily="34" charset="-120"/>
              </a:rPr>
              <a:t>Participant Demographics </a:t>
            </a:r>
          </a:p>
          <a:p>
            <a:pPr marL="0" indent="0">
              <a:buNone/>
            </a:pPr>
            <a:endParaRPr lang="en-US" dirty="0">
              <a:solidFill>
                <a:srgbClr val="1F2937"/>
              </a:solidFill>
              <a:latin typeface="+mj-lt"/>
              <a:ea typeface="Calibri" pitchFamily="34" charset="-122"/>
              <a:cs typeface="Calibri" pitchFamily="34" charset="-120"/>
            </a:endParaRPr>
          </a:p>
          <a:p>
            <a:r>
              <a:rPr lang="en-US" b="1" dirty="0">
                <a:solidFill>
                  <a:srgbClr val="00B050"/>
                </a:solidFill>
                <a:latin typeface="+mj-lt"/>
                <a:ea typeface="Calibri" pitchFamily="34" charset="-122"/>
                <a:cs typeface="Calibri" pitchFamily="34" charset="-120"/>
              </a:rPr>
              <a:t>43</a:t>
            </a:r>
            <a:r>
              <a:rPr lang="en-US" b="1" dirty="0">
                <a:solidFill>
                  <a:srgbClr val="1F2937"/>
                </a:solidFill>
                <a:ea typeface="Calibri" pitchFamily="34" charset="-122"/>
                <a:cs typeface="Calibri" pitchFamily="34" charset="-120"/>
              </a:rPr>
              <a:t> </a:t>
            </a:r>
            <a:r>
              <a:rPr lang="en-US" dirty="0">
                <a:solidFill>
                  <a:srgbClr val="1F2937"/>
                </a:solidFill>
                <a:latin typeface="+mj-lt"/>
                <a:ea typeface="Calibri" pitchFamily="34" charset="-122"/>
                <a:cs typeface="Calibri" pitchFamily="34" charset="-120"/>
              </a:rPr>
              <a:t>Average age</a:t>
            </a:r>
            <a:endParaRPr lang="en-US" dirty="0">
              <a:latin typeface="+mj-lt"/>
            </a:endParaRPr>
          </a:p>
          <a:p>
            <a:pPr marL="0" indent="0">
              <a:buNone/>
            </a:pPr>
            <a:r>
              <a:rPr lang="en-US" dirty="0">
                <a:solidFill>
                  <a:srgbClr val="1F2937"/>
                </a:solidFill>
                <a:latin typeface="+mj-lt"/>
                <a:ea typeface="Calibri" pitchFamily="34" charset="-122"/>
                <a:cs typeface="Calibri" pitchFamily="34" charset="-120"/>
              </a:rPr>
              <a:t>
</a:t>
            </a:r>
            <a:r>
              <a:rPr lang="en-US" b="1" dirty="0">
                <a:solidFill>
                  <a:srgbClr val="00B050"/>
                </a:solidFill>
                <a:latin typeface="+mj-lt"/>
                <a:ea typeface="Calibri" pitchFamily="34" charset="-122"/>
                <a:cs typeface="Calibri" pitchFamily="34" charset="-120"/>
              </a:rPr>
              <a:t>77%</a:t>
            </a:r>
            <a:r>
              <a:rPr lang="en-US" dirty="0">
                <a:solidFill>
                  <a:srgbClr val="00B050"/>
                </a:solidFill>
                <a:latin typeface="+mj-lt"/>
                <a:ea typeface="Calibri" pitchFamily="34" charset="-122"/>
                <a:cs typeface="Calibri" pitchFamily="34" charset="-120"/>
              </a:rPr>
              <a:t> </a:t>
            </a:r>
            <a:r>
              <a:rPr lang="en-US" dirty="0">
                <a:solidFill>
                  <a:srgbClr val="1F2937"/>
                </a:solidFill>
                <a:latin typeface="+mj-lt"/>
                <a:ea typeface="Calibri" pitchFamily="34" charset="-122"/>
                <a:cs typeface="Calibri" pitchFamily="34" charset="-120"/>
              </a:rPr>
              <a:t>Female</a:t>
            </a:r>
            <a:endParaRPr lang="en-US" dirty="0">
              <a:latin typeface="+mj-lt"/>
            </a:endParaRPr>
          </a:p>
          <a:p>
            <a:pPr marL="0" indent="0">
              <a:buNone/>
            </a:pPr>
            <a:r>
              <a:rPr lang="en-US" dirty="0">
                <a:solidFill>
                  <a:srgbClr val="1F2937"/>
                </a:solidFill>
                <a:latin typeface="+mj-lt"/>
                <a:ea typeface="Calibri" pitchFamily="34" charset="-122"/>
                <a:cs typeface="Calibri" pitchFamily="34" charset="-120"/>
              </a:rPr>
              <a:t>
</a:t>
            </a:r>
            <a:r>
              <a:rPr lang="en-US" b="1" dirty="0">
                <a:solidFill>
                  <a:srgbClr val="00B050"/>
                </a:solidFill>
                <a:latin typeface="+mj-lt"/>
                <a:ea typeface="Calibri" pitchFamily="34" charset="-122"/>
                <a:cs typeface="Calibri" pitchFamily="34" charset="-120"/>
              </a:rPr>
              <a:t>63%</a:t>
            </a:r>
            <a:r>
              <a:rPr lang="en-US" dirty="0">
                <a:solidFill>
                  <a:srgbClr val="00B050"/>
                </a:solidFill>
                <a:latin typeface="+mj-lt"/>
                <a:ea typeface="Calibri" pitchFamily="34" charset="-122"/>
                <a:cs typeface="Calibri" pitchFamily="34" charset="-120"/>
              </a:rPr>
              <a:t> </a:t>
            </a:r>
            <a:r>
              <a:rPr lang="en-US" dirty="0">
                <a:solidFill>
                  <a:srgbClr val="1F2937"/>
                </a:solidFill>
                <a:latin typeface="+mj-lt"/>
                <a:ea typeface="Calibri" pitchFamily="34" charset="-122"/>
                <a:cs typeface="Calibri" pitchFamily="34" charset="-120"/>
              </a:rPr>
              <a:t>Black/African American or Latinx</a:t>
            </a:r>
            <a:endParaRPr lang="en-US" dirty="0">
              <a:latin typeface="+mj-lt"/>
            </a:endParaRPr>
          </a:p>
          <a:p>
            <a:pPr marL="0" indent="0">
              <a:buNone/>
            </a:pPr>
            <a:r>
              <a:rPr lang="en-US" dirty="0">
                <a:solidFill>
                  <a:srgbClr val="1F2937"/>
                </a:solidFill>
                <a:latin typeface="+mj-lt"/>
                <a:ea typeface="Calibri" pitchFamily="34" charset="-122"/>
                <a:cs typeface="Calibri" pitchFamily="34" charset="-120"/>
              </a:rPr>
              <a:t>
</a:t>
            </a:r>
            <a:r>
              <a:rPr lang="en-US" b="1" dirty="0">
                <a:solidFill>
                  <a:srgbClr val="00B050"/>
                </a:solidFill>
                <a:latin typeface="+mj-lt"/>
                <a:ea typeface="Calibri" pitchFamily="34" charset="-122"/>
                <a:cs typeface="Calibri" pitchFamily="34" charset="-120"/>
              </a:rPr>
              <a:t>50%</a:t>
            </a:r>
            <a:r>
              <a:rPr lang="en-US" dirty="0">
                <a:solidFill>
                  <a:srgbClr val="00B050"/>
                </a:solidFill>
                <a:latin typeface="+mj-lt"/>
                <a:ea typeface="Calibri" pitchFamily="34" charset="-122"/>
                <a:cs typeface="Calibri" pitchFamily="34" charset="-120"/>
              </a:rPr>
              <a:t> </a:t>
            </a:r>
            <a:r>
              <a:rPr lang="en-US" dirty="0">
                <a:solidFill>
                  <a:srgbClr val="1F2937"/>
                </a:solidFill>
                <a:latin typeface="+mj-lt"/>
                <a:ea typeface="Calibri" pitchFamily="34" charset="-122"/>
                <a:cs typeface="Calibri" pitchFamily="34" charset="-120"/>
              </a:rPr>
              <a:t>Have dependents under their care</a:t>
            </a:r>
            <a:endParaRPr lang="en-US" dirty="0">
              <a:latin typeface="+mj-lt"/>
            </a:endParaRPr>
          </a:p>
          <a:p>
            <a:pPr marL="0" indent="0">
              <a:buNone/>
            </a:pPr>
            <a:r>
              <a:rPr lang="en-US" dirty="0">
                <a:solidFill>
                  <a:srgbClr val="1F2937"/>
                </a:solidFill>
                <a:latin typeface="+mj-lt"/>
                <a:ea typeface="Calibri" pitchFamily="34" charset="-122"/>
                <a:cs typeface="Calibri" pitchFamily="34" charset="-120"/>
              </a:rPr>
              <a:t>
</a:t>
            </a:r>
            <a:r>
              <a:rPr lang="en-US" b="1" dirty="0">
                <a:solidFill>
                  <a:srgbClr val="00B050"/>
                </a:solidFill>
                <a:latin typeface="+mj-lt"/>
                <a:ea typeface="Calibri" pitchFamily="34" charset="-122"/>
                <a:cs typeface="Calibri" pitchFamily="34" charset="-120"/>
              </a:rPr>
              <a:t>32%</a:t>
            </a:r>
            <a:r>
              <a:rPr lang="en-US" dirty="0">
                <a:solidFill>
                  <a:srgbClr val="00B050"/>
                </a:solidFill>
                <a:latin typeface="+mj-lt"/>
                <a:ea typeface="Calibri" pitchFamily="34" charset="-122"/>
                <a:cs typeface="Calibri" pitchFamily="34" charset="-120"/>
              </a:rPr>
              <a:t> </a:t>
            </a:r>
            <a:r>
              <a:rPr lang="en-US" dirty="0">
                <a:solidFill>
                  <a:srgbClr val="1F2937"/>
                </a:solidFill>
                <a:latin typeface="+mj-lt"/>
                <a:ea typeface="Calibri" pitchFamily="34" charset="-122"/>
                <a:cs typeface="Calibri" pitchFamily="34" charset="-120"/>
              </a:rPr>
              <a:t>Currently employed (full or part-time)</a:t>
            </a:r>
          </a:p>
          <a:p>
            <a:pPr marL="0" indent="0">
              <a:buNone/>
            </a:pPr>
            <a:endParaRPr lang="en-US" dirty="0">
              <a:latin typeface="+mj-lt"/>
            </a:endParaRPr>
          </a:p>
          <a:p>
            <a:r>
              <a:rPr lang="en-US" b="1" dirty="0">
                <a:solidFill>
                  <a:srgbClr val="00B050"/>
                </a:solidFill>
                <a:latin typeface="+mj-lt"/>
                <a:ea typeface="Calibri" pitchFamily="34" charset="-122"/>
                <a:cs typeface="Calibri" pitchFamily="34" charset="-120"/>
              </a:rPr>
              <a:t>41%</a:t>
            </a:r>
            <a:r>
              <a:rPr lang="en-US" dirty="0">
                <a:solidFill>
                  <a:srgbClr val="00B050"/>
                </a:solidFill>
                <a:latin typeface="+mj-lt"/>
                <a:ea typeface="Calibri" pitchFamily="34" charset="-122"/>
                <a:cs typeface="Calibri" pitchFamily="34" charset="-120"/>
              </a:rPr>
              <a:t> </a:t>
            </a:r>
            <a:r>
              <a:rPr lang="en-US" dirty="0">
                <a:solidFill>
                  <a:srgbClr val="1F2937"/>
                </a:solidFill>
                <a:latin typeface="+mj-lt"/>
                <a:ea typeface="Calibri" pitchFamily="34" charset="-122"/>
                <a:cs typeface="Calibri" pitchFamily="34" charset="-120"/>
              </a:rPr>
              <a:t>Not working but actively seeking employment</a:t>
            </a:r>
          </a:p>
          <a:p>
            <a:endParaRPr lang="en-US" dirty="0">
              <a:solidFill>
                <a:srgbClr val="1F2937"/>
              </a:solidFill>
              <a:latin typeface="+mj-lt"/>
              <a:ea typeface="Calibri" pitchFamily="34" charset="-122"/>
              <a:cs typeface="Calibri" pitchFamily="34" charset="-120"/>
            </a:endParaRPr>
          </a:p>
          <a:p>
            <a:r>
              <a:rPr lang="en-US" b="1" dirty="0">
                <a:solidFill>
                  <a:srgbClr val="00B050"/>
                </a:solidFill>
                <a:latin typeface="+mj-lt"/>
                <a:ea typeface="Calibri" pitchFamily="34" charset="-122"/>
                <a:cs typeface="Calibri" pitchFamily="34" charset="-120"/>
              </a:rPr>
              <a:t>46%</a:t>
            </a:r>
            <a:r>
              <a:rPr lang="en-US" dirty="0">
                <a:solidFill>
                  <a:srgbClr val="00B050"/>
                </a:solidFill>
                <a:latin typeface="+mj-lt"/>
                <a:ea typeface="Calibri" pitchFamily="34" charset="-122"/>
                <a:cs typeface="Calibri" pitchFamily="34" charset="-120"/>
              </a:rPr>
              <a:t> </a:t>
            </a:r>
            <a:r>
              <a:rPr lang="en-US" dirty="0">
                <a:solidFill>
                  <a:srgbClr val="1F2937"/>
                </a:solidFill>
                <a:latin typeface="+mj-lt"/>
                <a:ea typeface="Calibri" pitchFamily="34" charset="-122"/>
                <a:cs typeface="Calibri" pitchFamily="34" charset="-120"/>
              </a:rPr>
              <a:t>Reported one or more health conditions </a:t>
            </a:r>
          </a:p>
        </p:txBody>
      </p:sp>
      <p:sp>
        <p:nvSpPr>
          <p:cNvPr id="3" name="Shape 2">
            <a:extLst>
              <a:ext uri="{FF2B5EF4-FFF2-40B4-BE49-F238E27FC236}">
                <a16:creationId xmlns:a16="http://schemas.microsoft.com/office/drawing/2014/main" id="{59062427-6563-6435-5E81-81ABEB524DF8}"/>
              </a:ext>
            </a:extLst>
          </p:cNvPr>
          <p:cNvSpPr/>
          <p:nvPr/>
        </p:nvSpPr>
        <p:spPr>
          <a:xfrm>
            <a:off x="802313" y="1940371"/>
            <a:ext cx="98654" cy="3514346"/>
          </a:xfrm>
          <a:prstGeom prst="rect">
            <a:avLst/>
          </a:prstGeom>
          <a:solidFill>
            <a:schemeClr val="accent1"/>
          </a:solidFill>
          <a:ln/>
        </p:spPr>
        <p:txBody>
          <a:bodyPr/>
          <a:lstStyle/>
          <a:p>
            <a:endParaRPr lang="en-US"/>
          </a:p>
        </p:txBody>
      </p:sp>
      <p:sp>
        <p:nvSpPr>
          <p:cNvPr id="5" name="Shape 6">
            <a:extLst>
              <a:ext uri="{FF2B5EF4-FFF2-40B4-BE49-F238E27FC236}">
                <a16:creationId xmlns:a16="http://schemas.microsoft.com/office/drawing/2014/main" id="{AF05E3A7-4495-3A75-304A-BA53E75B8E5A}"/>
              </a:ext>
            </a:extLst>
          </p:cNvPr>
          <p:cNvSpPr/>
          <p:nvPr/>
        </p:nvSpPr>
        <p:spPr>
          <a:xfrm>
            <a:off x="6029325" y="1940370"/>
            <a:ext cx="112394" cy="3514347"/>
          </a:xfrm>
          <a:prstGeom prst="rect">
            <a:avLst/>
          </a:prstGeom>
          <a:solidFill>
            <a:schemeClr val="accent1"/>
          </a:solidFill>
          <a:ln>
            <a:solidFill>
              <a:schemeClr val="bg1"/>
            </a:solidFill>
          </a:ln>
        </p:spPr>
        <p:txBody>
          <a:bodyPr/>
          <a:lstStyle/>
          <a:p>
            <a:endParaRPr lang="en-US"/>
          </a:p>
        </p:txBody>
      </p:sp>
      <p:sp>
        <p:nvSpPr>
          <p:cNvPr id="6" name="Slide Number Placeholder 5">
            <a:extLst>
              <a:ext uri="{FF2B5EF4-FFF2-40B4-BE49-F238E27FC236}">
                <a16:creationId xmlns:a16="http://schemas.microsoft.com/office/drawing/2014/main" id="{7A87E2EA-BB99-67F2-D14B-B9A7194BAA96}"/>
              </a:ext>
            </a:extLst>
          </p:cNvPr>
          <p:cNvSpPr>
            <a:spLocks noGrp="1"/>
          </p:cNvSpPr>
          <p:nvPr>
            <p:ph type="sldNum" sz="quarter" idx="12"/>
          </p:nvPr>
        </p:nvSpPr>
        <p:spPr/>
        <p:txBody>
          <a:bodyPr/>
          <a:lstStyle/>
          <a:p>
            <a:fld id="{87E7843D-FF13-4365-9478-9625B70A2705}" type="slidenum">
              <a:rPr lang="en-US" smtClean="0"/>
              <a:t>5</a:t>
            </a:fld>
            <a:endParaRPr lang="en-US"/>
          </a:p>
        </p:txBody>
      </p:sp>
    </p:spTree>
    <p:extLst>
      <p:ext uri="{BB962C8B-B14F-4D97-AF65-F5344CB8AC3E}">
        <p14:creationId xmlns:p14="http://schemas.microsoft.com/office/powerpoint/2010/main" val="195786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3"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68B2C62-7648-4430-90D5-AE0F252AF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8B7A77-CE92-15B2-673D-B3EE96D99AA9}"/>
              </a:ext>
            </a:extLst>
          </p:cNvPr>
          <p:cNvSpPr>
            <a:spLocks noGrp="1"/>
          </p:cNvSpPr>
          <p:nvPr>
            <p:ph type="title"/>
          </p:nvPr>
        </p:nvSpPr>
        <p:spPr>
          <a:xfrm>
            <a:off x="704088" y="914400"/>
            <a:ext cx="10798176" cy="1051914"/>
          </a:xfrm>
        </p:spPr>
        <p:txBody>
          <a:bodyPr>
            <a:normAutofit/>
          </a:bodyPr>
          <a:lstStyle/>
          <a:p>
            <a:r>
              <a:rPr lang="en-US" b="1" dirty="0"/>
              <a:t>Key takeaways</a:t>
            </a:r>
          </a:p>
        </p:txBody>
      </p:sp>
      <p:cxnSp>
        <p:nvCxnSpPr>
          <p:cNvPr id="12" name="Straight Connector 11">
            <a:extLst>
              <a:ext uri="{FF2B5EF4-FFF2-40B4-BE49-F238E27FC236}">
                <a16:creationId xmlns:a16="http://schemas.microsoft.com/office/drawing/2014/main" id="{9BB96FAB-CCBF-4D1E-9D0D-B038ACC29B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6" name="Content Placeholder 2">
            <a:extLst>
              <a:ext uri="{FF2B5EF4-FFF2-40B4-BE49-F238E27FC236}">
                <a16:creationId xmlns:a16="http://schemas.microsoft.com/office/drawing/2014/main" id="{9CC8F785-67C9-5F1D-5B28-2E337E4C2F85}"/>
              </a:ext>
            </a:extLst>
          </p:cNvPr>
          <p:cNvGraphicFramePr>
            <a:graphicFrameLocks noGrp="1"/>
          </p:cNvGraphicFramePr>
          <p:nvPr>
            <p:ph idx="1"/>
            <p:extLst>
              <p:ext uri="{D42A27DB-BD31-4B8C-83A1-F6EECF244321}">
                <p14:modId xmlns:p14="http://schemas.microsoft.com/office/powerpoint/2010/main" val="4092525733"/>
              </p:ext>
            </p:extLst>
          </p:nvPr>
        </p:nvGraphicFramePr>
        <p:xfrm>
          <a:off x="800099" y="1520575"/>
          <a:ext cx="11282309" cy="5337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6C8E31C3-34CD-17A4-8693-88148F0BAFD3}"/>
              </a:ext>
            </a:extLst>
          </p:cNvPr>
          <p:cNvSpPr>
            <a:spLocks noGrp="1"/>
          </p:cNvSpPr>
          <p:nvPr>
            <p:ph type="sldNum" sz="quarter" idx="12"/>
          </p:nvPr>
        </p:nvSpPr>
        <p:spPr>
          <a:xfrm>
            <a:off x="11115974" y="6492875"/>
            <a:ext cx="672354" cy="365125"/>
          </a:xfrm>
        </p:spPr>
        <p:txBody>
          <a:bodyPr/>
          <a:lstStyle/>
          <a:p>
            <a:fld id="{87E7843D-FF13-4365-9478-9625B70A2705}" type="slidenum">
              <a:rPr lang="en-US" smtClean="0"/>
              <a:t>6</a:t>
            </a:fld>
            <a:endParaRPr lang="en-US" dirty="0"/>
          </a:p>
        </p:txBody>
      </p:sp>
      <p:pic>
        <p:nvPicPr>
          <p:cNvPr id="4" name="Picture 3" descr="A person holding a sign&#10;&#10;Description automatically generated">
            <a:extLst>
              <a:ext uri="{FF2B5EF4-FFF2-40B4-BE49-F238E27FC236}">
                <a16:creationId xmlns:a16="http://schemas.microsoft.com/office/drawing/2014/main" id="{BC475EFF-3281-FF3C-2A51-ACFCF98A3210}"/>
              </a:ext>
            </a:extLst>
          </p:cNvPr>
          <p:cNvPicPr>
            <a:picLocks noChangeAspect="1"/>
          </p:cNvPicPr>
          <p:nvPr/>
        </p:nvPicPr>
        <p:blipFill>
          <a:blip r:embed="rId8"/>
          <a:stretch>
            <a:fillRect/>
          </a:stretch>
        </p:blipFill>
        <p:spPr>
          <a:xfrm>
            <a:off x="1175756" y="1848470"/>
            <a:ext cx="2704869" cy="1851877"/>
          </a:xfrm>
          <a:prstGeom prst="rect">
            <a:avLst/>
          </a:prstGeom>
        </p:spPr>
      </p:pic>
      <p:pic>
        <p:nvPicPr>
          <p:cNvPr id="5" name="Picture 4" descr="A person sitting in a van&#10;&#10;Description automatically generated">
            <a:extLst>
              <a:ext uri="{FF2B5EF4-FFF2-40B4-BE49-F238E27FC236}">
                <a16:creationId xmlns:a16="http://schemas.microsoft.com/office/drawing/2014/main" id="{DCC525D0-6E68-85FE-57CF-BCB240337A9A}"/>
              </a:ext>
            </a:extLst>
          </p:cNvPr>
          <p:cNvPicPr>
            <a:picLocks noChangeAspect="1"/>
          </p:cNvPicPr>
          <p:nvPr/>
        </p:nvPicPr>
        <p:blipFill>
          <a:blip r:embed="rId9"/>
          <a:stretch>
            <a:fillRect/>
          </a:stretch>
        </p:blipFill>
        <p:spPr>
          <a:xfrm>
            <a:off x="4930145" y="1848470"/>
            <a:ext cx="2998372" cy="1770123"/>
          </a:xfrm>
          <a:prstGeom prst="rect">
            <a:avLst/>
          </a:prstGeom>
        </p:spPr>
      </p:pic>
      <p:pic>
        <p:nvPicPr>
          <p:cNvPr id="7" name="Picture 6" descr="A room with a bed and a stroller&#10;&#10;Description automatically generated">
            <a:extLst>
              <a:ext uri="{FF2B5EF4-FFF2-40B4-BE49-F238E27FC236}">
                <a16:creationId xmlns:a16="http://schemas.microsoft.com/office/drawing/2014/main" id="{30BDB486-A9DA-E2C2-D623-375136E3B324}"/>
              </a:ext>
            </a:extLst>
          </p:cNvPr>
          <p:cNvPicPr>
            <a:picLocks noChangeAspect="1"/>
          </p:cNvPicPr>
          <p:nvPr/>
        </p:nvPicPr>
        <p:blipFill>
          <a:blip r:embed="rId10"/>
          <a:stretch>
            <a:fillRect/>
          </a:stretch>
        </p:blipFill>
        <p:spPr>
          <a:xfrm>
            <a:off x="8661710" y="1848469"/>
            <a:ext cx="3297288" cy="1770123"/>
          </a:xfrm>
          <a:prstGeom prst="rect">
            <a:avLst/>
          </a:prstGeom>
        </p:spPr>
      </p:pic>
    </p:spTree>
    <p:extLst>
      <p:ext uri="{BB962C8B-B14F-4D97-AF65-F5344CB8AC3E}">
        <p14:creationId xmlns:p14="http://schemas.microsoft.com/office/powerpoint/2010/main" val="2387620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C306A-A3AF-7CC2-9F41-BA68D6CA62C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BEFDC8B4-B972-CEFA-CAA1-0836CFB5E95B}"/>
              </a:ext>
            </a:extLst>
          </p:cNvPr>
          <p:cNvPicPr>
            <a:picLocks noChangeAspect="1"/>
          </p:cNvPicPr>
          <p:nvPr/>
        </p:nvPicPr>
        <p:blipFill>
          <a:blip r:embed="rId3"/>
          <a:srcRect t="165" b="165"/>
          <a:stretch/>
        </p:blipFill>
        <p:spPr>
          <a:xfrm>
            <a:off x="1062706" y="810193"/>
            <a:ext cx="10066588" cy="5237614"/>
          </a:xfrm>
          <a:prstGeom prst="rect">
            <a:avLst/>
          </a:prstGeom>
        </p:spPr>
      </p:pic>
      <p:sp>
        <p:nvSpPr>
          <p:cNvPr id="19" name="Freeform 7">
            <a:extLst>
              <a:ext uri="{FF2B5EF4-FFF2-40B4-BE49-F238E27FC236}">
                <a16:creationId xmlns:a16="http://schemas.microsoft.com/office/drawing/2014/main" id="{F3100DFD-79A5-14DE-A631-A2C4BD796287}"/>
              </a:ext>
            </a:extLst>
          </p:cNvPr>
          <p:cNvSpPr/>
          <p:nvPr/>
        </p:nvSpPr>
        <p:spPr>
          <a:xfrm>
            <a:off x="1062706" y="810193"/>
            <a:ext cx="10066588" cy="5237614"/>
          </a:xfrm>
          <a:custGeom>
            <a:avLst/>
            <a:gdLst/>
            <a:ahLst/>
            <a:cxnLst/>
            <a:rect l="l" t="t" r="r" b="b"/>
            <a:pathLst>
              <a:path w="6235713" h="1572876">
                <a:moveTo>
                  <a:pt x="0" y="0"/>
                </a:moveTo>
                <a:lnTo>
                  <a:pt x="6235713" y="0"/>
                </a:lnTo>
                <a:lnTo>
                  <a:pt x="6235713" y="1572875"/>
                </a:lnTo>
                <a:lnTo>
                  <a:pt x="0" y="1572875"/>
                </a:lnTo>
                <a:lnTo>
                  <a:pt x="0" y="0"/>
                </a:lnTo>
                <a:close/>
              </a:path>
            </a:pathLst>
          </a:custGeom>
          <a:solidFill>
            <a:srgbClr val="033F63">
              <a:alpha val="50000"/>
            </a:srgbClr>
          </a:solidFill>
          <a:effectLst>
            <a:outerShdw blurRad="50800" dist="38100" dir="2700000" algn="tl" rotWithShape="0">
              <a:prstClr val="black">
                <a:alpha val="40000"/>
              </a:prstClr>
            </a:outerShdw>
          </a:effectLst>
        </p:spPr>
        <p:txBody>
          <a:bodyPr/>
          <a:lstStyle/>
          <a:p>
            <a:endParaRPr lang="en-US" sz="1227" dirty="0"/>
          </a:p>
        </p:txBody>
      </p:sp>
      <p:sp>
        <p:nvSpPr>
          <p:cNvPr id="3" name="TextBox 8">
            <a:extLst>
              <a:ext uri="{FF2B5EF4-FFF2-40B4-BE49-F238E27FC236}">
                <a16:creationId xmlns:a16="http://schemas.microsoft.com/office/drawing/2014/main" id="{2836374B-4178-83B1-C591-E292F001ED02}"/>
              </a:ext>
            </a:extLst>
          </p:cNvPr>
          <p:cNvSpPr txBox="1"/>
          <p:nvPr/>
        </p:nvSpPr>
        <p:spPr>
          <a:xfrm>
            <a:off x="1696038" y="954223"/>
            <a:ext cx="5417336" cy="923330"/>
          </a:xfrm>
          <a:prstGeom prst="rect">
            <a:avLst/>
          </a:prstGeom>
          <a:ln>
            <a:noFill/>
          </a:ln>
        </p:spPr>
        <p:txBody>
          <a:bodyPr wrap="square" lIns="0" tIns="0" rIns="0" bIns="0" rtlCol="0" anchor="t">
            <a:spAutoFit/>
          </a:bodyPr>
          <a:lstStyle/>
          <a:p>
            <a:pPr algn="ctr"/>
            <a:r>
              <a:rPr lang="en-US" sz="2000" b="1" dirty="0">
                <a:solidFill>
                  <a:srgbClr val="E8CB71"/>
                </a:solidFill>
                <a:latin typeface="+mj-lt"/>
                <a:ea typeface="Raleway Bold"/>
                <a:cs typeface="Raleway Bold"/>
                <a:sym typeface="Raleway Bold"/>
              </a:rPr>
              <a:t>WE HAVE DEFINED AN INCREDIBLY VARIED GROUP OF PEOPLE BY THEIR LACK OF ONE PHYSICAL NEED: STABLE HOUSING.</a:t>
            </a:r>
            <a:r>
              <a:rPr lang="en-US" sz="2000" b="1" baseline="30000" dirty="0">
                <a:solidFill>
                  <a:srgbClr val="E8CB71"/>
                </a:solidFill>
                <a:latin typeface="+mj-lt"/>
                <a:ea typeface="Raleway Bold"/>
                <a:cs typeface="Raleway Bold"/>
                <a:sym typeface="Raleway Bold"/>
              </a:rPr>
              <a:t> </a:t>
            </a:r>
            <a:r>
              <a:rPr lang="en-US" sz="2000" b="1" dirty="0">
                <a:solidFill>
                  <a:srgbClr val="E8CB71"/>
                </a:solidFill>
                <a:latin typeface="+mj-lt"/>
                <a:ea typeface="Raleway Bold"/>
                <a:cs typeface="Raleway Bold"/>
                <a:sym typeface="Raleway Bold"/>
              </a:rPr>
              <a:t>”</a:t>
            </a:r>
          </a:p>
        </p:txBody>
      </p:sp>
      <p:pic>
        <p:nvPicPr>
          <p:cNvPr id="4" name="Graphic 3" descr="Open quotation mark with solid fill">
            <a:extLst>
              <a:ext uri="{FF2B5EF4-FFF2-40B4-BE49-F238E27FC236}">
                <a16:creationId xmlns:a16="http://schemas.microsoft.com/office/drawing/2014/main" id="{2E1D2B6A-4DA0-33C8-98E3-3C13E01844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0684" y="760598"/>
            <a:ext cx="641510" cy="641510"/>
          </a:xfrm>
          <a:prstGeom prst="rect">
            <a:avLst/>
          </a:prstGeom>
        </p:spPr>
      </p:pic>
      <p:sp>
        <p:nvSpPr>
          <p:cNvPr id="9" name="Rectangle 8">
            <a:extLst>
              <a:ext uri="{FF2B5EF4-FFF2-40B4-BE49-F238E27FC236}">
                <a16:creationId xmlns:a16="http://schemas.microsoft.com/office/drawing/2014/main" id="{59850B34-0BEA-5BB6-5135-4ED6DCBC3D60}"/>
              </a:ext>
            </a:extLst>
          </p:cNvPr>
          <p:cNvSpPr/>
          <p:nvPr/>
        </p:nvSpPr>
        <p:spPr>
          <a:xfrm>
            <a:off x="7646968" y="1451158"/>
            <a:ext cx="4356628" cy="395568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27">
              <a:solidFill>
                <a:schemeClr val="bg1"/>
              </a:solidFill>
            </a:endParaRPr>
          </a:p>
        </p:txBody>
      </p:sp>
      <p:pic>
        <p:nvPicPr>
          <p:cNvPr id="12" name="Graphic 11" descr="Open quotation mark with solid fill">
            <a:extLst>
              <a:ext uri="{FF2B5EF4-FFF2-40B4-BE49-F238E27FC236}">
                <a16:creationId xmlns:a16="http://schemas.microsoft.com/office/drawing/2014/main" id="{9FF32C9D-79D8-8356-8DBB-7CCFA27C992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56196" y="1459446"/>
            <a:ext cx="311727" cy="311727"/>
          </a:xfrm>
          <a:prstGeom prst="rect">
            <a:avLst/>
          </a:prstGeom>
        </p:spPr>
      </p:pic>
      <p:sp>
        <p:nvSpPr>
          <p:cNvPr id="11" name="TextBox 8">
            <a:extLst>
              <a:ext uri="{FF2B5EF4-FFF2-40B4-BE49-F238E27FC236}">
                <a16:creationId xmlns:a16="http://schemas.microsoft.com/office/drawing/2014/main" id="{DCE18BCB-C011-D6FB-C616-674BFADA60B5}"/>
              </a:ext>
            </a:extLst>
          </p:cNvPr>
          <p:cNvSpPr txBox="1"/>
          <p:nvPr/>
        </p:nvSpPr>
        <p:spPr>
          <a:xfrm>
            <a:off x="8018001" y="1588934"/>
            <a:ext cx="3823016" cy="3731791"/>
          </a:xfrm>
          <a:prstGeom prst="rect">
            <a:avLst/>
          </a:prstGeom>
          <a:ln>
            <a:noFill/>
          </a:ln>
        </p:spPr>
        <p:txBody>
          <a:bodyPr wrap="square" lIns="0" tIns="0" rIns="0" bIns="0" rtlCol="0" anchor="t">
            <a:spAutoFit/>
          </a:bodyPr>
          <a:lstStyle/>
          <a:p>
            <a:pPr>
              <a:spcAft>
                <a:spcPts val="341"/>
              </a:spcAft>
            </a:pPr>
            <a:r>
              <a:rPr lang="en-US" sz="1600" i="1" dirty="0">
                <a:solidFill>
                  <a:srgbClr val="033F63"/>
                </a:solidFill>
                <a:latin typeface="Raleway Bold"/>
                <a:ea typeface="Raleway Bold"/>
                <a:cs typeface="Raleway Bold"/>
                <a:sym typeface="Raleway Bold"/>
              </a:rPr>
              <a:t>I do have a job. Like, I just don't have nowhere to live.… But there's so many reasons why we can't get apartments this year, like credit issues .… because I run out my credit cards being homeless, so that messed my credit up. Then I'm trying to keep my car.... Just because we don't have a house, that doesn't mean … we're bad people…. I think everybody just thinks, like, oh, they're on drugs, and they should do better, just go get a job, like, that's just </a:t>
            </a:r>
            <a:r>
              <a:rPr lang="en-US" sz="1600" i="1" dirty="0" err="1">
                <a:solidFill>
                  <a:srgbClr val="033F63"/>
                </a:solidFill>
                <a:latin typeface="Raleway Bold"/>
                <a:ea typeface="Raleway Bold"/>
                <a:cs typeface="Raleway Bold"/>
                <a:sym typeface="Raleway Bold"/>
              </a:rPr>
              <a:t>gonna</a:t>
            </a:r>
            <a:r>
              <a:rPr lang="en-US" sz="1600" i="1" dirty="0">
                <a:solidFill>
                  <a:srgbClr val="033F63"/>
                </a:solidFill>
                <a:latin typeface="Raleway Bold"/>
                <a:ea typeface="Raleway Bold"/>
                <a:cs typeface="Raleway Bold"/>
                <a:sym typeface="Raleway Bold"/>
              </a:rPr>
              <a:t> change your life. No, it's just income. There’s so many other things that come with obtaining housing, you know?” </a:t>
            </a:r>
          </a:p>
          <a:p>
            <a:pPr algn="r">
              <a:spcAft>
                <a:spcPts val="341"/>
              </a:spcAft>
            </a:pPr>
            <a:r>
              <a:rPr lang="en-US" sz="1600" b="1" dirty="0">
                <a:solidFill>
                  <a:srgbClr val="033F63"/>
                </a:solidFill>
                <a:latin typeface="Raleway Bold"/>
                <a:ea typeface="Raleway Bold"/>
                <a:cs typeface="Raleway Bold"/>
                <a:sym typeface="Raleway Bold"/>
              </a:rPr>
              <a:t>- PEH</a:t>
            </a:r>
          </a:p>
        </p:txBody>
      </p:sp>
      <p:sp>
        <p:nvSpPr>
          <p:cNvPr id="6" name="TextBox 5">
            <a:extLst>
              <a:ext uri="{FF2B5EF4-FFF2-40B4-BE49-F238E27FC236}">
                <a16:creationId xmlns:a16="http://schemas.microsoft.com/office/drawing/2014/main" id="{4942AAB6-A0EF-481E-63EB-46322052D9E1}"/>
              </a:ext>
            </a:extLst>
          </p:cNvPr>
          <p:cNvSpPr txBox="1"/>
          <p:nvPr/>
        </p:nvSpPr>
        <p:spPr>
          <a:xfrm>
            <a:off x="1362308" y="6264923"/>
            <a:ext cx="9467384" cy="369332"/>
          </a:xfrm>
          <a:prstGeom prst="rect">
            <a:avLst/>
          </a:prstGeom>
          <a:noFill/>
          <a:ln>
            <a:solidFill>
              <a:schemeClr val="accent1">
                <a:lumMod val="75000"/>
              </a:schemeClr>
            </a:solidFill>
          </a:ln>
        </p:spPr>
        <p:txBody>
          <a:bodyPr wrap="square" rtlCol="0">
            <a:spAutoFit/>
          </a:bodyPr>
          <a:lstStyle/>
          <a:p>
            <a:pPr algn="ctr"/>
            <a:r>
              <a:rPr lang="en-US" sz="1800" b="1" dirty="0"/>
              <a:t>PEH want to be seen, heard, understood, respected, and included in the circle of humanity.</a:t>
            </a:r>
            <a:endParaRPr lang="en-US" b="1" dirty="0"/>
          </a:p>
        </p:txBody>
      </p:sp>
    </p:spTree>
    <p:extLst>
      <p:ext uri="{BB962C8B-B14F-4D97-AF65-F5344CB8AC3E}">
        <p14:creationId xmlns:p14="http://schemas.microsoft.com/office/powerpoint/2010/main" val="227496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EECA69B-4C2A-7F31-8019-E90DB3BD49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pic>
        <p:nvPicPr>
          <p:cNvPr id="6" name="Picture 5" descr="Figures of houses in different position and sizes">
            <a:extLst>
              <a:ext uri="{FF2B5EF4-FFF2-40B4-BE49-F238E27FC236}">
                <a16:creationId xmlns:a16="http://schemas.microsoft.com/office/drawing/2014/main" id="{2D693897-BE66-7B3E-8726-7C6470997162}"/>
              </a:ext>
            </a:extLst>
          </p:cNvPr>
          <p:cNvPicPr>
            <a:picLocks noChangeAspect="1"/>
          </p:cNvPicPr>
          <p:nvPr/>
        </p:nvPicPr>
        <p:blipFill>
          <a:blip r:embed="rId3"/>
          <a:srcRect/>
          <a:stretch>
            <a:fillRect/>
          </a:stretch>
        </p:blipFill>
        <p:spPr>
          <a:xfrm>
            <a:off x="0" y="4865"/>
            <a:ext cx="12191980" cy="6857990"/>
          </a:xfrm>
          <a:prstGeom prst="rect">
            <a:avLst/>
          </a:prstGeom>
        </p:spPr>
      </p:pic>
      <p:sp>
        <p:nvSpPr>
          <p:cNvPr id="16" name="Rectangle 15">
            <a:extLst>
              <a:ext uri="{FF2B5EF4-FFF2-40B4-BE49-F238E27FC236}">
                <a16:creationId xmlns:a16="http://schemas.microsoft.com/office/drawing/2014/main" id="{1103FDB8-D911-F8F8-F9EC-FB7FF54359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4324"/>
            <a:ext cx="12192000" cy="2573677"/>
          </a:xfrm>
          <a:prstGeom prst="rect">
            <a:avLst/>
          </a:prstGeom>
          <a:gradFill>
            <a:gsLst>
              <a:gs pos="0">
                <a:schemeClr val="bg1">
                  <a:alpha val="0"/>
                </a:schemeClr>
              </a:gs>
              <a:gs pos="46000">
                <a:schemeClr val="bg1">
                  <a:alpha val="17000"/>
                </a:schemeClr>
              </a:gs>
              <a:gs pos="65000">
                <a:schemeClr val="bg1">
                  <a:alpha val="29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8" name="Rounded Rectangle 7">
            <a:extLst>
              <a:ext uri="{FF2B5EF4-FFF2-40B4-BE49-F238E27FC236}">
                <a16:creationId xmlns:a16="http://schemas.microsoft.com/office/drawing/2014/main" id="{AFBBC12C-0DB8-8BE2-9B48-422E043236A1}"/>
              </a:ext>
            </a:extLst>
          </p:cNvPr>
          <p:cNvSpPr/>
          <p:nvPr/>
        </p:nvSpPr>
        <p:spPr>
          <a:xfrm>
            <a:off x="305949" y="4400571"/>
            <a:ext cx="9447652" cy="1528639"/>
          </a:xfrm>
          <a:prstGeom prst="roundRect">
            <a:avLst>
              <a:gd name="adj" fmla="val 10000"/>
            </a:avLst>
          </a:prstGeom>
          <a:solidFill>
            <a:schemeClr val="tx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sto MT"/>
              <a:ea typeface="+mn-ea"/>
              <a:cs typeface="+mn-cs"/>
            </a:endParaRPr>
          </a:p>
        </p:txBody>
      </p:sp>
      <p:sp>
        <p:nvSpPr>
          <p:cNvPr id="2" name="Title 1">
            <a:extLst>
              <a:ext uri="{FF2B5EF4-FFF2-40B4-BE49-F238E27FC236}">
                <a16:creationId xmlns:a16="http://schemas.microsoft.com/office/drawing/2014/main" id="{C0356C65-E31A-0732-8C2F-DD6C7A489A9E}"/>
              </a:ext>
            </a:extLst>
          </p:cNvPr>
          <p:cNvSpPr>
            <a:spLocks noGrp="1"/>
          </p:cNvSpPr>
          <p:nvPr>
            <p:ph type="title"/>
          </p:nvPr>
        </p:nvSpPr>
        <p:spPr>
          <a:xfrm>
            <a:off x="514369" y="4652810"/>
            <a:ext cx="9593458" cy="1080725"/>
          </a:xfrm>
          <a:ln>
            <a:noFill/>
          </a:ln>
        </p:spPr>
        <p:txBody>
          <a:bodyPr vert="horz" lIns="91440" tIns="45720" rIns="91440" bIns="45720" rtlCol="0" anchor="ctr">
            <a:noAutofit/>
          </a:bodyPr>
          <a:lstStyle/>
          <a:p>
            <a:pPr>
              <a:lnSpc>
                <a:spcPct val="90000"/>
              </a:lnSpc>
            </a:pPr>
            <a:r>
              <a:rPr lang="en-US" sz="2000" b="1" dirty="0">
                <a:solidFill>
                  <a:schemeClr val="bg1"/>
                </a:solidFill>
              </a:rPr>
              <a:t>Myth</a:t>
            </a:r>
            <a:r>
              <a:rPr lang="en-US" sz="2000" dirty="0">
                <a:solidFill>
                  <a:schemeClr val="bg1"/>
                </a:solidFill>
              </a:rPr>
              <a:t>:  drugs and mental ILLNESS drive homelessness</a:t>
            </a:r>
            <a:br>
              <a:rPr lang="en-US" sz="2000" dirty="0">
                <a:solidFill>
                  <a:schemeClr val="bg1"/>
                </a:solidFill>
              </a:rPr>
            </a:br>
            <a:br>
              <a:rPr lang="en-US" sz="2000" dirty="0">
                <a:solidFill>
                  <a:schemeClr val="bg1"/>
                </a:solidFill>
              </a:rPr>
            </a:br>
            <a:r>
              <a:rPr lang="en-US" sz="2000" b="1" dirty="0">
                <a:solidFill>
                  <a:schemeClr val="bg1"/>
                </a:solidFill>
              </a:rPr>
              <a:t>Fact</a:t>
            </a:r>
            <a:r>
              <a:rPr lang="en-US" sz="2000" dirty="0">
                <a:solidFill>
                  <a:schemeClr val="bg1"/>
                </a:solidFill>
              </a:rPr>
              <a:t>:    T</a:t>
            </a:r>
            <a:r>
              <a:rPr lang="en-US" sz="2000" cap="none" dirty="0">
                <a:solidFill>
                  <a:schemeClr val="bg1"/>
                </a:solidFill>
              </a:rPr>
              <a:t>here is no empirical evidence to substantiate this convenient</a:t>
            </a:r>
            <a:br>
              <a:rPr lang="en-US" sz="2000" cap="none" dirty="0">
                <a:solidFill>
                  <a:schemeClr val="bg1"/>
                </a:solidFill>
              </a:rPr>
            </a:br>
            <a:r>
              <a:rPr lang="en-US" sz="2000" cap="none" dirty="0">
                <a:solidFill>
                  <a:schemeClr val="bg1"/>
                </a:solidFill>
              </a:rPr>
              <a:t>              figment of our society’s imagination</a:t>
            </a:r>
            <a:endParaRPr lang="en-US" sz="2000" dirty="0">
              <a:solidFill>
                <a:schemeClr val="bg1"/>
              </a:solidFill>
            </a:endParaRPr>
          </a:p>
        </p:txBody>
      </p:sp>
      <p:sp>
        <p:nvSpPr>
          <p:cNvPr id="5" name="Title 1">
            <a:extLst>
              <a:ext uri="{FF2B5EF4-FFF2-40B4-BE49-F238E27FC236}">
                <a16:creationId xmlns:a16="http://schemas.microsoft.com/office/drawing/2014/main" id="{A4731C59-3BEE-461C-1E83-81A900BA7D4E}"/>
              </a:ext>
            </a:extLst>
          </p:cNvPr>
          <p:cNvSpPr txBox="1">
            <a:spLocks/>
          </p:cNvSpPr>
          <p:nvPr/>
        </p:nvSpPr>
        <p:spPr>
          <a:xfrm>
            <a:off x="514369" y="491073"/>
            <a:ext cx="5529448" cy="633388"/>
          </a:xfrm>
          <a:prstGeom prst="roundRect">
            <a:avLst/>
          </a:prstGeom>
          <a:solidFill>
            <a:schemeClr val="tx1">
              <a:lumMod val="85000"/>
            </a:schemeClr>
          </a:solidFill>
        </p:spPr>
        <p:txBody>
          <a:bodyPr vert="horz" lIns="91440" tIns="45720" rIns="91440" bIns="45720" rtlCol="0" anchor="t">
            <a:normAutofit fontScale="70000" lnSpcReduction="20000"/>
          </a:bodyPr>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all" spc="30" normalizeH="0" baseline="0" noProof="0" dirty="0">
                <a:ln>
                  <a:noFill/>
                </a:ln>
                <a:solidFill>
                  <a:prstClr val="black"/>
                </a:solidFill>
                <a:effectLst/>
                <a:uLnTx/>
                <a:uFillTx/>
                <a:latin typeface="Univers Condensed"/>
                <a:ea typeface="+mj-ea"/>
                <a:cs typeface="+mj-cs"/>
              </a:rPr>
              <a:t>Fact Checking Urban Legends</a:t>
            </a:r>
          </a:p>
        </p:txBody>
      </p:sp>
      <p:sp>
        <p:nvSpPr>
          <p:cNvPr id="11" name="TextBox 10">
            <a:extLst>
              <a:ext uri="{FF2B5EF4-FFF2-40B4-BE49-F238E27FC236}">
                <a16:creationId xmlns:a16="http://schemas.microsoft.com/office/drawing/2014/main" id="{DD50B119-4945-10C7-ED76-E2FE702685EC}"/>
              </a:ext>
            </a:extLst>
          </p:cNvPr>
          <p:cNvSpPr txBox="1"/>
          <p:nvPr/>
        </p:nvSpPr>
        <p:spPr>
          <a:xfrm>
            <a:off x="3871356" y="1848041"/>
            <a:ext cx="7620009" cy="1599161"/>
          </a:xfrm>
          <a:prstGeom prst="roundRect">
            <a:avLst/>
          </a:prstGeom>
          <a:solidFill>
            <a:schemeClr val="accent1">
              <a:lumMod val="20000"/>
              <a:lumOff val="80000"/>
            </a:schemeClr>
          </a:solid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1800" b="1" i="0" u="none" strike="noStrike" kern="100" cap="none" spc="0" normalizeH="0" baseline="0" noProof="0" dirty="0">
                <a:ln>
                  <a:noFill/>
                </a:ln>
                <a:solidFill>
                  <a:prstClr val="black"/>
                </a:solidFill>
                <a:effectLst/>
                <a:uLnTx/>
                <a:uFillTx/>
                <a:latin typeface="Univers Condensed"/>
                <a:ea typeface="Aptos" panose="020B0004020202020204" pitchFamily="34" charset="0"/>
                <a:cs typeface="Times New Roman" panose="02020603050405020304" pitchFamily="18" charset="0"/>
              </a:rPr>
              <a:t>MYTH: </a:t>
            </a:r>
            <a:r>
              <a:rPr kumimoji="0" lang="en-US" sz="1800" b="0" i="0" u="none" strike="noStrike" kern="100" cap="none" spc="0" normalizeH="0" baseline="0" noProof="0" dirty="0">
                <a:ln>
                  <a:noFill/>
                </a:ln>
                <a:solidFill>
                  <a:prstClr val="black"/>
                </a:solidFill>
                <a:effectLst/>
                <a:uLnTx/>
                <a:uFillTx/>
                <a:latin typeface="Univers Condensed"/>
                <a:ea typeface="Aptos" panose="020B0004020202020204" pitchFamily="34" charset="0"/>
                <a:cs typeface="Times New Roman" panose="02020603050405020304" pitchFamily="18" charset="0"/>
              </a:rPr>
              <a:t>UNHOUSED PEOPLE ARE LAZY, AND SPEND ALL DAY LOOKING FOR DRUGS AND SHIRKING RESPONSIBILITY</a:t>
            </a: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1800" b="1" i="0" u="none" strike="noStrike" kern="100" cap="none" spc="0" normalizeH="0" baseline="0" noProof="0" dirty="0">
                <a:ln>
                  <a:noFill/>
                </a:ln>
                <a:solidFill>
                  <a:prstClr val="black"/>
                </a:solidFill>
                <a:effectLst/>
                <a:uLnTx/>
                <a:uFillTx/>
                <a:latin typeface="Univers Condensed"/>
                <a:ea typeface="Aptos" panose="020B0004020202020204" pitchFamily="34" charset="0"/>
                <a:cs typeface="Times New Roman" panose="02020603050405020304" pitchFamily="18" charset="0"/>
              </a:rPr>
              <a:t>FACT:  </a:t>
            </a:r>
            <a:r>
              <a:rPr kumimoji="0" lang="en-US" sz="1800" b="0" i="0" u="none" strike="noStrike" kern="100" cap="none" spc="0" normalizeH="0" baseline="0" noProof="0" dirty="0">
                <a:ln>
                  <a:noFill/>
                </a:ln>
                <a:solidFill>
                  <a:prstClr val="black"/>
                </a:solidFill>
                <a:effectLst/>
                <a:uLnTx/>
                <a:uFillTx/>
                <a:latin typeface="Univers Condensed"/>
                <a:ea typeface="Aptos" panose="020B0004020202020204" pitchFamily="34" charset="0"/>
                <a:cs typeface="Times New Roman" panose="02020603050405020304" pitchFamily="18" charset="0"/>
              </a:rPr>
              <a:t>Unhoused people spend their days seeking shelter, safety, medical support, a way to protect documents, and connection with community</a:t>
            </a:r>
          </a:p>
        </p:txBody>
      </p:sp>
      <p:sp>
        <p:nvSpPr>
          <p:cNvPr id="13" name="Slide Number Placeholder 12">
            <a:extLst>
              <a:ext uri="{FF2B5EF4-FFF2-40B4-BE49-F238E27FC236}">
                <a16:creationId xmlns:a16="http://schemas.microsoft.com/office/drawing/2014/main" id="{CE4F2FD3-3B93-E6B6-8632-5DF3788910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E7843D-FF13-4365-9478-9625B70A2705}" type="slidenum">
              <a:rPr kumimoji="0" lang="en-US" sz="1800" b="0" i="0" u="none" strike="noStrike" kern="1200" cap="none" spc="0" normalizeH="0" baseline="0" noProof="0" smtClean="0">
                <a:ln>
                  <a:noFill/>
                </a:ln>
                <a:solidFill>
                  <a:prstClr val="white"/>
                </a:solidFill>
                <a:effectLst/>
                <a:uLnTx/>
                <a:uFillTx/>
                <a:latin typeface="Calisto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a:ln>
                <a:noFill/>
              </a:ln>
              <a:solidFill>
                <a:prstClr val="white"/>
              </a:solidFill>
              <a:effectLst/>
              <a:uLnTx/>
              <a:uFillTx/>
              <a:latin typeface="Calisto MT"/>
              <a:ea typeface="+mn-ea"/>
              <a:cs typeface="+mn-cs"/>
            </a:endParaRPr>
          </a:p>
        </p:txBody>
      </p:sp>
    </p:spTree>
    <p:extLst>
      <p:ext uri="{BB962C8B-B14F-4D97-AF65-F5344CB8AC3E}">
        <p14:creationId xmlns:p14="http://schemas.microsoft.com/office/powerpoint/2010/main" val="290924684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D190D3-1528-F41D-D9B5-60C62A517148}"/>
              </a:ext>
            </a:extLst>
          </p:cNvPr>
          <p:cNvSpPr>
            <a:spLocks noGrp="1"/>
          </p:cNvSpPr>
          <p:nvPr>
            <p:ph type="title"/>
          </p:nvPr>
        </p:nvSpPr>
        <p:spPr>
          <a:xfrm>
            <a:off x="4771789" y="909637"/>
            <a:ext cx="6714698" cy="1316736"/>
          </a:xfrm>
        </p:spPr>
        <p:txBody>
          <a:bodyPr>
            <a:normAutofit/>
          </a:bodyPr>
          <a:lstStyle/>
          <a:p>
            <a:r>
              <a:rPr lang="en-US" b="1"/>
              <a:t>Pathways into homelessness</a:t>
            </a:r>
            <a:endParaRPr lang="en-US" b="1" dirty="0"/>
          </a:p>
        </p:txBody>
      </p:sp>
      <p:pic>
        <p:nvPicPr>
          <p:cNvPr id="4" name="Picture 3" descr="A person sitting in a building&#10;&#10;Description automatically generated">
            <a:extLst>
              <a:ext uri="{FF2B5EF4-FFF2-40B4-BE49-F238E27FC236}">
                <a16:creationId xmlns:a16="http://schemas.microsoft.com/office/drawing/2014/main" id="{FED6199E-77CE-6EFA-9B83-F066247FD73A}"/>
              </a:ext>
            </a:extLst>
          </p:cNvPr>
          <p:cNvPicPr>
            <a:picLocks noChangeAspect="1"/>
          </p:cNvPicPr>
          <p:nvPr/>
        </p:nvPicPr>
        <p:blipFill>
          <a:blip r:embed="rId3"/>
          <a:srcRect t="15685" r="-2" b="-2"/>
          <a:stretch>
            <a:fillRect/>
          </a:stretch>
        </p:blipFill>
        <p:spPr>
          <a:xfrm>
            <a:off x="20" y="2"/>
            <a:ext cx="4046541" cy="3428998"/>
          </a:xfrm>
          <a:prstGeom prst="rect">
            <a:avLst/>
          </a:prstGeom>
        </p:spPr>
      </p:pic>
      <p:cxnSp>
        <p:nvCxnSpPr>
          <p:cNvPr id="19" name="Straight Connector 18">
            <a:extLst>
              <a:ext uri="{FF2B5EF4-FFF2-40B4-BE49-F238E27FC236}">
                <a16:creationId xmlns:a16="http://schemas.microsoft.com/office/drawing/2014/main" id="{D57D541F-8B1D-4D6A-969A-B9D7473AD98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51399" y="723900"/>
            <a:ext cx="65151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A person standing next to a car&#10;&#10;Description automatically generated">
            <a:extLst>
              <a:ext uri="{FF2B5EF4-FFF2-40B4-BE49-F238E27FC236}">
                <a16:creationId xmlns:a16="http://schemas.microsoft.com/office/drawing/2014/main" id="{059F0A1C-0C49-B6DE-D136-326877016042}"/>
              </a:ext>
            </a:extLst>
          </p:cNvPr>
          <p:cNvPicPr>
            <a:picLocks noChangeAspect="1"/>
          </p:cNvPicPr>
          <p:nvPr/>
        </p:nvPicPr>
        <p:blipFill>
          <a:blip r:embed="rId4"/>
          <a:srcRect l="20049" r="-1" b="-1"/>
          <a:stretch>
            <a:fillRect/>
          </a:stretch>
        </p:blipFill>
        <p:spPr>
          <a:xfrm>
            <a:off x="20" y="3429000"/>
            <a:ext cx="4046541" cy="3428998"/>
          </a:xfrm>
          <a:prstGeom prst="rect">
            <a:avLst/>
          </a:prstGeom>
        </p:spPr>
      </p:pic>
      <p:cxnSp>
        <p:nvCxnSpPr>
          <p:cNvPr id="21" name="Straight Connector 20">
            <a:extLst>
              <a:ext uri="{FF2B5EF4-FFF2-40B4-BE49-F238E27FC236}">
                <a16:creationId xmlns:a16="http://schemas.microsoft.com/office/drawing/2014/main" id="{E6523A9E-CB4E-4FB6-AF68-C947B50864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51399" y="6134100"/>
            <a:ext cx="6515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46A1C170-CAFB-A8DD-7982-932F0FC231AD}"/>
              </a:ext>
            </a:extLst>
          </p:cNvPr>
          <p:cNvSpPr>
            <a:spLocks noGrp="1"/>
          </p:cNvSpPr>
          <p:nvPr>
            <p:ph type="sldNum" sz="quarter" idx="12"/>
          </p:nvPr>
        </p:nvSpPr>
        <p:spPr>
          <a:xfrm>
            <a:off x="10919012" y="6356350"/>
            <a:ext cx="672354" cy="365125"/>
          </a:xfrm>
        </p:spPr>
        <p:txBody>
          <a:bodyPr>
            <a:normAutofit/>
          </a:bodyPr>
          <a:lstStyle/>
          <a:p>
            <a:pPr>
              <a:lnSpc>
                <a:spcPct val="90000"/>
              </a:lnSpc>
              <a:spcAft>
                <a:spcPts val="600"/>
              </a:spcAft>
            </a:pPr>
            <a:fld id="{87E7843D-FF13-4365-9478-9625B70A2705}" type="slidenum">
              <a:rPr lang="en-US" smtClean="0"/>
              <a:pPr>
                <a:lnSpc>
                  <a:spcPct val="90000"/>
                </a:lnSpc>
                <a:spcAft>
                  <a:spcPts val="600"/>
                </a:spcAft>
              </a:pPr>
              <a:t>9</a:t>
            </a:fld>
            <a:endParaRPr lang="en-US"/>
          </a:p>
        </p:txBody>
      </p:sp>
      <p:graphicFrame>
        <p:nvGraphicFramePr>
          <p:cNvPr id="6" name="Content Placeholder 2">
            <a:extLst>
              <a:ext uri="{FF2B5EF4-FFF2-40B4-BE49-F238E27FC236}">
                <a16:creationId xmlns:a16="http://schemas.microsoft.com/office/drawing/2014/main" id="{9BE69CFA-ABA6-A49B-0C44-AA6471932E05}"/>
              </a:ext>
            </a:extLst>
          </p:cNvPr>
          <p:cNvGraphicFramePr>
            <a:graphicFrameLocks noGrp="1"/>
          </p:cNvGraphicFramePr>
          <p:nvPr>
            <p:ph idx="1"/>
            <p:extLst>
              <p:ext uri="{D42A27DB-BD31-4B8C-83A1-F6EECF244321}">
                <p14:modId xmlns:p14="http://schemas.microsoft.com/office/powerpoint/2010/main" val="3520752405"/>
              </p:ext>
            </p:extLst>
          </p:nvPr>
        </p:nvGraphicFramePr>
        <p:xfrm>
          <a:off x="4771788" y="2226374"/>
          <a:ext cx="6714698" cy="360321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6185910"/>
      </p:ext>
    </p:extLst>
  </p:cSld>
  <p:clrMapOvr>
    <a:masterClrMapping/>
  </p:clrMapOvr>
</p:sld>
</file>

<file path=ppt/theme/theme1.xml><?xml version="1.0" encoding="utf-8"?>
<a:theme xmlns:a="http://schemas.openxmlformats.org/drawingml/2006/main" name="ChronicleVTI">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5305</TotalTime>
  <Words>2140</Words>
  <Application>Microsoft Macintosh PowerPoint</Application>
  <PresentationFormat>Widescreen</PresentationFormat>
  <Paragraphs>210</Paragraphs>
  <Slides>21</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Aptos</vt:lpstr>
      <vt:lpstr>Arial</vt:lpstr>
      <vt:lpstr>Calibri</vt:lpstr>
      <vt:lpstr>Calisto MT</vt:lpstr>
      <vt:lpstr>Georgia</vt:lpstr>
      <vt:lpstr>Gurmukhi Sangam MN</vt:lpstr>
      <vt:lpstr>Raleway Bold</vt:lpstr>
      <vt:lpstr>Univers</vt:lpstr>
      <vt:lpstr>Univers Condensed</vt:lpstr>
      <vt:lpstr>ChronicleVTI</vt:lpstr>
      <vt:lpstr>EVERYONE HAS A STORY</vt:lpstr>
      <vt:lpstr>PowerPoint Presentation</vt:lpstr>
      <vt:lpstr>Research questions &amp; Goals </vt:lpstr>
      <vt:lpstr>PowerPoint Presentation</vt:lpstr>
      <vt:lpstr>Phase 1: Rapid Scan Methods and sample</vt:lpstr>
      <vt:lpstr>Key takeaways</vt:lpstr>
      <vt:lpstr>PowerPoint Presentation</vt:lpstr>
      <vt:lpstr>Myth:  drugs and mental ILLNESS drive homelessness  Fact:    There is no empirical evidence to substantiate this convenient               figment of our society’s imagination</vt:lpstr>
      <vt:lpstr>Pathways into homelessness</vt:lpstr>
      <vt:lpstr>Downward path: *Sherry’S STORY </vt:lpstr>
      <vt:lpstr>THE PERFECT STORM: *Janet’s story</vt:lpstr>
      <vt:lpstr>PUSHED WITH NO NET: *Isaac’S story </vt:lpstr>
      <vt:lpstr>no one-size-fits-all: Population Differences</vt:lpstr>
      <vt:lpstr>PowerPoint Presentation</vt:lpstr>
      <vt:lpstr>System NAVIGATION challenges</vt:lpstr>
      <vt:lpstr>current system Hurdles</vt:lpstr>
      <vt:lpstr>Promising practices</vt:lpstr>
      <vt:lpstr>Key takeaways &amp; recommendations</vt:lpstr>
      <vt:lpstr>Everyone has a story: more to come</vt:lpstr>
      <vt:lpstr>NEXT STEPS OF Collaboration WITH UCLA &amp; USC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EVERYONE HAS A STORY</dc:title>
  <dc:creator>S Moss</dc:creator>
  <cp:lastModifiedBy>Grills, Cheryl</cp:lastModifiedBy>
  <cp:revision>56</cp:revision>
  <cp:lastPrinted>2026-02-09T20:02:44Z</cp:lastPrinted>
  <dcterms:created xsi:type="dcterms:W3CDTF">2026-02-04T23:21:25Z</dcterms:created>
  <dcterms:modified xsi:type="dcterms:W3CDTF">2026-02-11T22:52:05Z</dcterms:modified>
</cp:coreProperties>
</file>